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28" r:id="rId2"/>
    <p:sldMasterId id="2147483675" r:id="rId3"/>
    <p:sldMasterId id="2147483759" r:id="rId4"/>
    <p:sldMasterId id="2147483648" r:id="rId5"/>
    <p:sldMasterId id="2147483673" r:id="rId6"/>
  </p:sldMasterIdLst>
  <p:notesMasterIdLst>
    <p:notesMasterId r:id="rId24"/>
  </p:notesMasterIdLst>
  <p:sldIdLst>
    <p:sldId id="258" r:id="rId7"/>
    <p:sldId id="259" r:id="rId8"/>
    <p:sldId id="260" r:id="rId9"/>
    <p:sldId id="261" r:id="rId10"/>
    <p:sldId id="270" r:id="rId11"/>
    <p:sldId id="262" r:id="rId12"/>
    <p:sldId id="271" r:id="rId13"/>
    <p:sldId id="272" r:id="rId14"/>
    <p:sldId id="263" r:id="rId15"/>
    <p:sldId id="264" r:id="rId16"/>
    <p:sldId id="265" r:id="rId17"/>
    <p:sldId id="266" r:id="rId18"/>
    <p:sldId id="267" r:id="rId19"/>
    <p:sldId id="268" r:id="rId20"/>
    <p:sldId id="269" r:id="rId21"/>
    <p:sldId id="273" r:id="rId22"/>
    <p:sldId id="27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955C3-48D0-4FAA-9B99-8796D561B00E}" v="221" dt="2022-03-06T12:36:46.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D97955C3-48D0-4FAA-9B99-8796D561B00E}"/>
    <pc:docChg chg="undo custSel addSld delSld modSld addMainMaster">
      <pc:chgData name="Pascalle Cup" userId="abbe84a0-611b-406e-b251-e8b4b71c069a" providerId="ADAL" clId="{D97955C3-48D0-4FAA-9B99-8796D561B00E}" dt="2022-03-06T12:43:10.006" v="1256" actId="1076"/>
      <pc:docMkLst>
        <pc:docMk/>
      </pc:docMkLst>
      <pc:sldChg chg="addSp delSp modSp mod modMedia setBg addAnim delAnim setClrOvrMap">
        <pc:chgData name="Pascalle Cup" userId="abbe84a0-611b-406e-b251-e8b4b71c069a" providerId="ADAL" clId="{D97955C3-48D0-4FAA-9B99-8796D561B00E}" dt="2022-03-06T12:28:59.805" v="188"/>
        <pc:sldMkLst>
          <pc:docMk/>
          <pc:sldMk cId="3472397056" sldId="258"/>
        </pc:sldMkLst>
        <pc:spChg chg="mod">
          <ac:chgData name="Pascalle Cup" userId="abbe84a0-611b-406e-b251-e8b4b71c069a" providerId="ADAL" clId="{D97955C3-48D0-4FAA-9B99-8796D561B00E}" dt="2022-03-06T12:28:59.802" v="186" actId="26606"/>
          <ac:spMkLst>
            <pc:docMk/>
            <pc:sldMk cId="3472397056" sldId="258"/>
            <ac:spMk id="2" creationId="{32EBFB15-2D28-479E-9110-3DE0283FFCCF}"/>
          </ac:spMkLst>
        </pc:spChg>
        <pc:spChg chg="mod">
          <ac:chgData name="Pascalle Cup" userId="abbe84a0-611b-406e-b251-e8b4b71c069a" providerId="ADAL" clId="{D97955C3-48D0-4FAA-9B99-8796D561B00E}" dt="2022-03-06T12:28:59.802" v="186" actId="26606"/>
          <ac:spMkLst>
            <pc:docMk/>
            <pc:sldMk cId="3472397056" sldId="258"/>
            <ac:spMk id="3" creationId="{02ADC3B5-C385-42B2-995F-0B787E58F09C}"/>
          </ac:spMkLst>
        </pc:spChg>
        <pc:spChg chg="add del">
          <ac:chgData name="Pascalle Cup" userId="abbe84a0-611b-406e-b251-e8b4b71c069a" providerId="ADAL" clId="{D97955C3-48D0-4FAA-9B99-8796D561B00E}" dt="2022-03-06T12:28:59.785" v="185" actId="26606"/>
          <ac:spMkLst>
            <pc:docMk/>
            <pc:sldMk cId="3472397056" sldId="258"/>
            <ac:spMk id="9" creationId="{C1DD1A8A-57D5-4A81-AD04-532B043C5611}"/>
          </ac:spMkLst>
        </pc:spChg>
        <pc:spChg chg="add del">
          <ac:chgData name="Pascalle Cup" userId="abbe84a0-611b-406e-b251-e8b4b71c069a" providerId="ADAL" clId="{D97955C3-48D0-4FAA-9B99-8796D561B00E}" dt="2022-03-06T12:28:59.785" v="185" actId="26606"/>
          <ac:spMkLst>
            <pc:docMk/>
            <pc:sldMk cId="3472397056" sldId="258"/>
            <ac:spMk id="11" creationId="{007891EC-4501-44ED-A8C8-B11B6DB767AB}"/>
          </ac:spMkLst>
        </pc:spChg>
        <pc:spChg chg="add">
          <ac:chgData name="Pascalle Cup" userId="abbe84a0-611b-406e-b251-e8b4b71c069a" providerId="ADAL" clId="{D97955C3-48D0-4FAA-9B99-8796D561B00E}" dt="2022-03-06T12:28:59.802" v="186" actId="26606"/>
          <ac:spMkLst>
            <pc:docMk/>
            <pc:sldMk cId="3472397056" sldId="258"/>
            <ac:spMk id="13" creationId="{E49CC64F-7275-4E33-961B-0C5CDC439875}"/>
          </ac:spMkLst>
        </pc:spChg>
        <pc:picChg chg="add del mod">
          <ac:chgData name="Pascalle Cup" userId="abbe84a0-611b-406e-b251-e8b4b71c069a" providerId="ADAL" clId="{D97955C3-48D0-4FAA-9B99-8796D561B00E}" dt="2022-03-06T12:28:59.785" v="185" actId="26606"/>
          <ac:picMkLst>
            <pc:docMk/>
            <pc:sldMk cId="3472397056" sldId="258"/>
            <ac:picMk id="5" creationId="{0EDC0E47-9AD4-4AA3-8C94-74D64BA5CF83}"/>
          </ac:picMkLst>
        </pc:picChg>
        <pc:picChg chg="add">
          <ac:chgData name="Pascalle Cup" userId="abbe84a0-611b-406e-b251-e8b4b71c069a" providerId="ADAL" clId="{D97955C3-48D0-4FAA-9B99-8796D561B00E}" dt="2022-03-06T12:28:59.802" v="186" actId="26606"/>
          <ac:picMkLst>
            <pc:docMk/>
            <pc:sldMk cId="3472397056" sldId="258"/>
            <ac:picMk id="14" creationId="{95E7F3B1-09EB-4F59-A7CE-FB812B237DCA}"/>
          </ac:picMkLst>
        </pc:picChg>
      </pc:sldChg>
      <pc:sldChg chg="modSp">
        <pc:chgData name="Pascalle Cup" userId="abbe84a0-611b-406e-b251-e8b4b71c069a" providerId="ADAL" clId="{D97955C3-48D0-4FAA-9B99-8796D561B00E}" dt="2022-03-06T12:27:47.123" v="166" actId="20577"/>
        <pc:sldMkLst>
          <pc:docMk/>
          <pc:sldMk cId="4267839758" sldId="259"/>
        </pc:sldMkLst>
        <pc:graphicFrameChg chg="mod">
          <ac:chgData name="Pascalle Cup" userId="abbe84a0-611b-406e-b251-e8b4b71c069a" providerId="ADAL" clId="{D97955C3-48D0-4FAA-9B99-8796D561B00E}" dt="2022-03-06T12:27:47.123" v="166" actId="20577"/>
          <ac:graphicFrameMkLst>
            <pc:docMk/>
            <pc:sldMk cId="4267839758" sldId="259"/>
            <ac:graphicFrameMk id="14" creationId="{9E77412C-5AD0-42B6-8DDF-FDE9BB60336D}"/>
          </ac:graphicFrameMkLst>
        </pc:graphicFrameChg>
      </pc:sldChg>
      <pc:sldChg chg="modSp">
        <pc:chgData name="Pascalle Cup" userId="abbe84a0-611b-406e-b251-e8b4b71c069a" providerId="ADAL" clId="{D97955C3-48D0-4FAA-9B99-8796D561B00E}" dt="2022-03-06T12:31:46.358" v="249" actId="6549"/>
        <pc:sldMkLst>
          <pc:docMk/>
          <pc:sldMk cId="1594175609" sldId="265"/>
        </pc:sldMkLst>
        <pc:spChg chg="mod">
          <ac:chgData name="Pascalle Cup" userId="abbe84a0-611b-406e-b251-e8b4b71c069a" providerId="ADAL" clId="{D97955C3-48D0-4FAA-9B99-8796D561B00E}" dt="2022-03-06T12:31:46.358" v="249" actId="6549"/>
          <ac:spMkLst>
            <pc:docMk/>
            <pc:sldMk cId="1594175609" sldId="265"/>
            <ac:spMk id="5" creationId="{829B881E-BD96-4A69-84E3-0C0795C7A0EB}"/>
          </ac:spMkLst>
        </pc:spChg>
      </pc:sldChg>
      <pc:sldChg chg="modSp mod">
        <pc:chgData name="Pascalle Cup" userId="abbe84a0-611b-406e-b251-e8b4b71c069a" providerId="ADAL" clId="{D97955C3-48D0-4FAA-9B99-8796D561B00E}" dt="2022-03-06T12:32:01.607" v="251" actId="6549"/>
        <pc:sldMkLst>
          <pc:docMk/>
          <pc:sldMk cId="726115199" sldId="267"/>
        </pc:sldMkLst>
        <pc:spChg chg="mod">
          <ac:chgData name="Pascalle Cup" userId="abbe84a0-611b-406e-b251-e8b4b71c069a" providerId="ADAL" clId="{D97955C3-48D0-4FAA-9B99-8796D561B00E}" dt="2022-03-06T12:32:01.607" v="251" actId="6549"/>
          <ac:spMkLst>
            <pc:docMk/>
            <pc:sldMk cId="726115199" sldId="267"/>
            <ac:spMk id="6" creationId="{BF382B88-4DC7-4A07-A3D8-FF8DCCE78F24}"/>
          </ac:spMkLst>
        </pc:spChg>
      </pc:sldChg>
      <pc:sldChg chg="addSp delSp modSp mod delAnim">
        <pc:chgData name="Pascalle Cup" userId="abbe84a0-611b-406e-b251-e8b4b71c069a" providerId="ADAL" clId="{D97955C3-48D0-4FAA-9B99-8796D561B00E}" dt="2022-03-06T12:41:12.270" v="1162" actId="20577"/>
        <pc:sldMkLst>
          <pc:docMk/>
          <pc:sldMk cId="1543777528" sldId="269"/>
        </pc:sldMkLst>
        <pc:spChg chg="del">
          <ac:chgData name="Pascalle Cup" userId="abbe84a0-611b-406e-b251-e8b4b71c069a" providerId="ADAL" clId="{D97955C3-48D0-4FAA-9B99-8796D561B00E}" dt="2022-03-06T12:32:17.570" v="252" actId="478"/>
          <ac:spMkLst>
            <pc:docMk/>
            <pc:sldMk cId="1543777528" sldId="269"/>
            <ac:spMk id="3" creationId="{F674E51D-2441-4FED-9A6B-7622BDCCB70F}"/>
          </ac:spMkLst>
        </pc:spChg>
        <pc:spChg chg="del">
          <ac:chgData name="Pascalle Cup" userId="abbe84a0-611b-406e-b251-e8b4b71c069a" providerId="ADAL" clId="{D97955C3-48D0-4FAA-9B99-8796D561B00E}" dt="2022-03-06T12:32:19.371" v="253" actId="478"/>
          <ac:spMkLst>
            <pc:docMk/>
            <pc:sldMk cId="1543777528" sldId="269"/>
            <ac:spMk id="4" creationId="{9C052A6D-DF16-4AAC-BB33-ACA3514F70D4}"/>
          </ac:spMkLst>
        </pc:spChg>
        <pc:spChg chg="add mod">
          <ac:chgData name="Pascalle Cup" userId="abbe84a0-611b-406e-b251-e8b4b71c069a" providerId="ADAL" clId="{D97955C3-48D0-4FAA-9B99-8796D561B00E}" dt="2022-03-06T12:41:12.270" v="1162" actId="20577"/>
          <ac:spMkLst>
            <pc:docMk/>
            <pc:sldMk cId="1543777528" sldId="269"/>
            <ac:spMk id="5" creationId="{673FED78-62EB-4156-96C7-6E72FC5A7BA0}"/>
          </ac:spMkLst>
        </pc:spChg>
      </pc:sldChg>
      <pc:sldChg chg="add">
        <pc:chgData name="Pascalle Cup" userId="abbe84a0-611b-406e-b251-e8b4b71c069a" providerId="ADAL" clId="{D97955C3-48D0-4FAA-9B99-8796D561B00E}" dt="2022-03-06T12:30:25.312" v="190"/>
        <pc:sldMkLst>
          <pc:docMk/>
          <pc:sldMk cId="610338864" sldId="270"/>
        </pc:sldMkLst>
      </pc:sldChg>
      <pc:sldChg chg="add">
        <pc:chgData name="Pascalle Cup" userId="abbe84a0-611b-406e-b251-e8b4b71c069a" providerId="ADAL" clId="{D97955C3-48D0-4FAA-9B99-8796D561B00E}" dt="2022-03-06T12:31:03.455" v="195"/>
        <pc:sldMkLst>
          <pc:docMk/>
          <pc:sldMk cId="2315400502" sldId="271"/>
        </pc:sldMkLst>
      </pc:sldChg>
      <pc:sldChg chg="add del">
        <pc:chgData name="Pascalle Cup" userId="abbe84a0-611b-406e-b251-e8b4b71c069a" providerId="ADAL" clId="{D97955C3-48D0-4FAA-9B99-8796D561B00E}" dt="2022-03-06T12:30:41.723" v="193" actId="47"/>
        <pc:sldMkLst>
          <pc:docMk/>
          <pc:sldMk cId="2707302043" sldId="271"/>
        </pc:sldMkLst>
      </pc:sldChg>
      <pc:sldChg chg="add">
        <pc:chgData name="Pascalle Cup" userId="abbe84a0-611b-406e-b251-e8b4b71c069a" providerId="ADAL" clId="{D97955C3-48D0-4FAA-9B99-8796D561B00E}" dt="2022-03-06T12:31:04.693" v="197"/>
        <pc:sldMkLst>
          <pc:docMk/>
          <pc:sldMk cId="3331087442" sldId="272"/>
        </pc:sldMkLst>
      </pc:sldChg>
      <pc:sldChg chg="add del">
        <pc:chgData name="Pascalle Cup" userId="abbe84a0-611b-406e-b251-e8b4b71c069a" providerId="ADAL" clId="{D97955C3-48D0-4FAA-9B99-8796D561B00E}" dt="2022-03-06T12:35:15.564" v="405"/>
        <pc:sldMkLst>
          <pc:docMk/>
          <pc:sldMk cId="3600111984" sldId="273"/>
        </pc:sldMkLst>
      </pc:sldChg>
      <pc:sldChg chg="addSp modSp new mod">
        <pc:chgData name="Pascalle Cup" userId="abbe84a0-611b-406e-b251-e8b4b71c069a" providerId="ADAL" clId="{D97955C3-48D0-4FAA-9B99-8796D561B00E}" dt="2022-03-06T12:43:10.006" v="1256" actId="1076"/>
        <pc:sldMkLst>
          <pc:docMk/>
          <pc:sldMk cId="705506380" sldId="274"/>
        </pc:sldMkLst>
        <pc:spChg chg="mod">
          <ac:chgData name="Pascalle Cup" userId="abbe84a0-611b-406e-b251-e8b4b71c069a" providerId="ADAL" clId="{D97955C3-48D0-4FAA-9B99-8796D561B00E}" dt="2022-03-06T12:43:10.006" v="1256" actId="1076"/>
          <ac:spMkLst>
            <pc:docMk/>
            <pc:sldMk cId="705506380" sldId="274"/>
            <ac:spMk id="2" creationId="{612E9FB5-8567-4E14-AFA5-5EDB38489004}"/>
          </ac:spMkLst>
        </pc:spChg>
        <pc:spChg chg="add mod">
          <ac:chgData name="Pascalle Cup" userId="abbe84a0-611b-406e-b251-e8b4b71c069a" providerId="ADAL" clId="{D97955C3-48D0-4FAA-9B99-8796D561B00E}" dt="2022-03-06T12:42:22.982" v="1222" actId="1076"/>
          <ac:spMkLst>
            <pc:docMk/>
            <pc:sldMk cId="705506380" sldId="274"/>
            <ac:spMk id="3" creationId="{97C97C9B-557D-497A-B175-E2046589626A}"/>
          </ac:spMkLst>
        </pc:spChg>
        <pc:spChg chg="add mod">
          <ac:chgData name="Pascalle Cup" userId="abbe84a0-611b-406e-b251-e8b4b71c069a" providerId="ADAL" clId="{D97955C3-48D0-4FAA-9B99-8796D561B00E}" dt="2022-03-06T12:43:04.554" v="1255" actId="403"/>
          <ac:spMkLst>
            <pc:docMk/>
            <pc:sldMk cId="705506380" sldId="274"/>
            <ac:spMk id="4" creationId="{0B987C59-9F3F-43BA-82FA-869688CF6312}"/>
          </ac:spMkLst>
        </pc:spChg>
      </pc:sldChg>
      <pc:sldMasterChg chg="add addSldLayout">
        <pc:chgData name="Pascalle Cup" userId="abbe84a0-611b-406e-b251-e8b4b71c069a" providerId="ADAL" clId="{D97955C3-48D0-4FAA-9B99-8796D561B00E}" dt="2022-03-06T12:35:15.564" v="404" actId="27028"/>
        <pc:sldMasterMkLst>
          <pc:docMk/>
          <pc:sldMasterMk cId="2117315944" sldId="2147483673"/>
        </pc:sldMasterMkLst>
        <pc:sldLayoutChg chg="add">
          <pc:chgData name="Pascalle Cup" userId="abbe84a0-611b-406e-b251-e8b4b71c069a" providerId="ADAL" clId="{D97955C3-48D0-4FAA-9B99-8796D561B00E}" dt="2022-03-06T12:35:15.564" v="404" actId="27028"/>
          <pc:sldLayoutMkLst>
            <pc:docMk/>
            <pc:sldMasterMk cId="2117315944" sldId="2147483673"/>
            <pc:sldLayoutMk cId="1575432882" sldId="2147483681"/>
          </pc:sldLayoutMkLst>
        </pc:sldLayoutChg>
      </pc:sldMasterChg>
      <pc:sldMasterChg chg="addSldLayout">
        <pc:chgData name="Pascalle Cup" userId="abbe84a0-611b-406e-b251-e8b4b71c069a" providerId="ADAL" clId="{D97955C3-48D0-4FAA-9B99-8796D561B00E}" dt="2022-03-06T12:31:03.455" v="194" actId="27028"/>
        <pc:sldMasterMkLst>
          <pc:docMk/>
          <pc:sldMasterMk cId="941974139" sldId="2147483728"/>
        </pc:sldMasterMkLst>
        <pc:sldLayoutChg chg="add">
          <pc:chgData name="Pascalle Cup" userId="abbe84a0-611b-406e-b251-e8b4b71c069a" providerId="ADAL" clId="{D97955C3-48D0-4FAA-9B99-8796D561B00E}" dt="2022-03-06T12:31:03.455" v="194" actId="27028"/>
          <pc:sldLayoutMkLst>
            <pc:docMk/>
            <pc:sldMasterMk cId="941974139" sldId="2147483728"/>
            <pc:sldLayoutMk cId="896553729" sldId="2147483734"/>
          </pc:sldLayoutMkLst>
        </pc:sldLayoutChg>
      </pc:sldMasterChg>
      <pc:sldMasterChg chg="addSldLayout">
        <pc:chgData name="Pascalle Cup" userId="abbe84a0-611b-406e-b251-e8b4b71c069a" providerId="ADAL" clId="{D97955C3-48D0-4FAA-9B99-8796D561B00E}" dt="2022-03-06T12:35:06.500" v="401" actId="27028"/>
        <pc:sldMasterMkLst>
          <pc:docMk/>
          <pc:sldMasterMk cId="3516333582" sldId="2147483759"/>
        </pc:sldMasterMkLst>
        <pc:sldLayoutChg chg="add">
          <pc:chgData name="Pascalle Cup" userId="abbe84a0-611b-406e-b251-e8b4b71c069a" providerId="ADAL" clId="{D97955C3-48D0-4FAA-9B99-8796D561B00E}" dt="2022-03-06T12:35:06.500" v="401" actId="27028"/>
          <pc:sldLayoutMkLst>
            <pc:docMk/>
            <pc:sldMasterMk cId="3516333582" sldId="2147483759"/>
            <pc:sldLayoutMk cId="392961404" sldId="214748365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9F4F5-C8D1-476B-9B86-DF623ED6309B}" type="doc">
      <dgm:prSet loTypeId="urn:microsoft.com/office/officeart/2005/8/layout/default" loCatId="list" qsTypeId="urn:microsoft.com/office/officeart/2005/8/quickstyle/simple4" qsCatId="simple" csTypeId="urn:microsoft.com/office/officeart/2005/8/colors/accent4_2" csCatId="accent4" phldr="1"/>
      <dgm:spPr/>
      <dgm:t>
        <a:bodyPr/>
        <a:lstStyle/>
        <a:p>
          <a:endParaRPr lang="en-US"/>
        </a:p>
      </dgm:t>
    </dgm:pt>
    <dgm:pt modelId="{1E2BED0F-9068-4540-9ABB-49506BA66B93}">
      <dgm:prSet/>
      <dgm:spPr/>
      <dgm:t>
        <a:bodyPr/>
        <a:lstStyle/>
        <a:p>
          <a:r>
            <a:rPr lang="nl-NL" dirty="0"/>
            <a:t>11.15 uur: voorbereidingen bezoek  leerlingen Newman </a:t>
          </a:r>
        </a:p>
      </dgm:t>
    </dgm:pt>
    <dgm:pt modelId="{04F378F9-2DCE-439A-BE58-C9FF8DE1FBB8}" type="parTrans" cxnId="{0643C15A-CCF5-4276-B196-74F39E772640}">
      <dgm:prSet/>
      <dgm:spPr/>
      <dgm:t>
        <a:bodyPr/>
        <a:lstStyle/>
        <a:p>
          <a:endParaRPr lang="nl-NL"/>
        </a:p>
      </dgm:t>
    </dgm:pt>
    <dgm:pt modelId="{E782DAAC-9203-4052-8338-28BDC938EA71}" type="sibTrans" cxnId="{0643C15A-CCF5-4276-B196-74F39E772640}">
      <dgm:prSet/>
      <dgm:spPr/>
      <dgm:t>
        <a:bodyPr/>
        <a:lstStyle/>
        <a:p>
          <a:endParaRPr lang="nl-NL"/>
        </a:p>
      </dgm:t>
    </dgm:pt>
    <dgm:pt modelId="{68A37368-BE36-4407-8953-0AC6AD181B66}">
      <dgm:prSet/>
      <dgm:spPr/>
      <dgm:t>
        <a:bodyPr/>
        <a:lstStyle/>
        <a:p>
          <a:r>
            <a:rPr lang="nl-NL" dirty="0"/>
            <a:t>10.30 uur: bewoners betrekken 1: Hoe werkt het als je bij het versterken van de fysieke de bewoners actief wil betrekken.  Wat, waarom, hoe </a:t>
          </a:r>
          <a:endParaRPr lang="en-US" dirty="0"/>
        </a:p>
      </dgm:t>
    </dgm:pt>
    <dgm:pt modelId="{6F8F722B-6CD6-44AC-B8A5-F58B8A9DE128}" type="parTrans" cxnId="{EAE6D681-D8B9-4505-BF07-CEE593FB86D2}">
      <dgm:prSet/>
      <dgm:spPr/>
      <dgm:t>
        <a:bodyPr/>
        <a:lstStyle/>
        <a:p>
          <a:endParaRPr lang="nl-NL"/>
        </a:p>
      </dgm:t>
    </dgm:pt>
    <dgm:pt modelId="{F8F35289-B910-441F-B0F0-A6B3D95E1DC0}" type="sibTrans" cxnId="{EAE6D681-D8B9-4505-BF07-CEE593FB86D2}">
      <dgm:prSet/>
      <dgm:spPr/>
      <dgm:t>
        <a:bodyPr/>
        <a:lstStyle/>
        <a:p>
          <a:endParaRPr lang="nl-NL"/>
        </a:p>
      </dgm:t>
    </dgm:pt>
    <dgm:pt modelId="{06E5C320-0246-4B62-A93F-2DD01429E4D3}">
      <dgm:prSet/>
      <dgm:spPr/>
      <dgm:t>
        <a:bodyPr/>
        <a:lstStyle/>
        <a:p>
          <a:r>
            <a:rPr lang="nl-NL" dirty="0"/>
            <a:t>10.00 uur; LA 3</a:t>
          </a:r>
          <a:endParaRPr lang="en-US" dirty="0"/>
        </a:p>
      </dgm:t>
    </dgm:pt>
    <dgm:pt modelId="{CCEF9A8B-9307-46D0-9913-D818D88FFFC6}" type="parTrans" cxnId="{6EC64384-558B-4A30-86CD-BCD18004AFD9}">
      <dgm:prSet/>
      <dgm:spPr/>
      <dgm:t>
        <a:bodyPr/>
        <a:lstStyle/>
        <a:p>
          <a:endParaRPr lang="nl-NL"/>
        </a:p>
      </dgm:t>
    </dgm:pt>
    <dgm:pt modelId="{2C6CC8C0-D341-437B-AF7E-65FC631E57DA}" type="sibTrans" cxnId="{6EC64384-558B-4A30-86CD-BCD18004AFD9}">
      <dgm:prSet/>
      <dgm:spPr/>
      <dgm:t>
        <a:bodyPr/>
        <a:lstStyle/>
        <a:p>
          <a:endParaRPr lang="nl-NL"/>
        </a:p>
      </dgm:t>
    </dgm:pt>
    <dgm:pt modelId="{52C779D5-5493-45BB-9F44-71654F81E4F9}">
      <dgm:prSet/>
      <dgm:spPr/>
      <dgm:t>
        <a:bodyPr/>
        <a:lstStyle/>
        <a:p>
          <a:r>
            <a:rPr lang="nl-NL" dirty="0"/>
            <a:t>10.15 uur Het individuele project. Wat heb je gevonden? </a:t>
          </a:r>
          <a:endParaRPr lang="en-US" dirty="0"/>
        </a:p>
      </dgm:t>
    </dgm:pt>
    <dgm:pt modelId="{9C031D15-C42E-41FB-A162-31AED31F71D9}" type="parTrans" cxnId="{9E11DB6A-3383-44FC-BD99-63D9CA84B700}">
      <dgm:prSet/>
      <dgm:spPr/>
      <dgm:t>
        <a:bodyPr/>
        <a:lstStyle/>
        <a:p>
          <a:endParaRPr lang="nl-NL"/>
        </a:p>
      </dgm:t>
    </dgm:pt>
    <dgm:pt modelId="{5D35A289-8157-45E7-8C62-0F8912093E62}" type="sibTrans" cxnId="{9E11DB6A-3383-44FC-BD99-63D9CA84B700}">
      <dgm:prSet/>
      <dgm:spPr/>
      <dgm:t>
        <a:bodyPr/>
        <a:lstStyle/>
        <a:p>
          <a:endParaRPr lang="nl-NL"/>
        </a:p>
      </dgm:t>
    </dgm:pt>
    <dgm:pt modelId="{32C6A2B7-E22E-4519-8825-E684895CA3B1}">
      <dgm:prSet/>
      <dgm:spPr/>
      <dgm:t>
        <a:bodyPr/>
        <a:lstStyle/>
        <a:p>
          <a:r>
            <a:rPr lang="nl-NL" dirty="0"/>
            <a:t>12.45 uur; bezoek start </a:t>
          </a:r>
        </a:p>
      </dgm:t>
    </dgm:pt>
    <dgm:pt modelId="{D695C051-02B2-4397-836F-23415F7F7D3A}" type="parTrans" cxnId="{48F91884-5404-471D-BE6D-B011470EF93B}">
      <dgm:prSet/>
      <dgm:spPr/>
      <dgm:t>
        <a:bodyPr/>
        <a:lstStyle/>
        <a:p>
          <a:endParaRPr lang="nl-NL"/>
        </a:p>
      </dgm:t>
    </dgm:pt>
    <dgm:pt modelId="{17A55006-2B15-4723-B15F-90112DE50F31}" type="sibTrans" cxnId="{48F91884-5404-471D-BE6D-B011470EF93B}">
      <dgm:prSet/>
      <dgm:spPr/>
      <dgm:t>
        <a:bodyPr/>
        <a:lstStyle/>
        <a:p>
          <a:endParaRPr lang="nl-NL"/>
        </a:p>
      </dgm:t>
    </dgm:pt>
    <dgm:pt modelId="{C28BF9E8-F065-4C3A-A8BE-D9674AF407B8}" type="pres">
      <dgm:prSet presAssocID="{5619F4F5-C8D1-476B-9B86-DF623ED6309B}" presName="diagram" presStyleCnt="0">
        <dgm:presLayoutVars>
          <dgm:dir/>
          <dgm:resizeHandles val="exact"/>
        </dgm:presLayoutVars>
      </dgm:prSet>
      <dgm:spPr/>
    </dgm:pt>
    <dgm:pt modelId="{8EE6A148-112D-4E57-AF85-E8E5AFE81ED7}" type="pres">
      <dgm:prSet presAssocID="{06E5C320-0246-4B62-A93F-2DD01429E4D3}" presName="node" presStyleLbl="node1" presStyleIdx="0" presStyleCnt="5">
        <dgm:presLayoutVars>
          <dgm:bulletEnabled val="1"/>
        </dgm:presLayoutVars>
      </dgm:prSet>
      <dgm:spPr/>
    </dgm:pt>
    <dgm:pt modelId="{4F42E9C8-DF96-46C5-8143-60FB23B67D7A}" type="pres">
      <dgm:prSet presAssocID="{2C6CC8C0-D341-437B-AF7E-65FC631E57DA}" presName="sibTrans" presStyleCnt="0"/>
      <dgm:spPr/>
    </dgm:pt>
    <dgm:pt modelId="{4B349DFC-909F-4FB4-B51A-6A181C45A9CD}" type="pres">
      <dgm:prSet presAssocID="{52C779D5-5493-45BB-9F44-71654F81E4F9}" presName="node" presStyleLbl="node1" presStyleIdx="1" presStyleCnt="5">
        <dgm:presLayoutVars>
          <dgm:bulletEnabled val="1"/>
        </dgm:presLayoutVars>
      </dgm:prSet>
      <dgm:spPr/>
    </dgm:pt>
    <dgm:pt modelId="{804D9B9B-0739-40D3-95C9-F7276FA29920}" type="pres">
      <dgm:prSet presAssocID="{5D35A289-8157-45E7-8C62-0F8912093E62}" presName="sibTrans" presStyleCnt="0"/>
      <dgm:spPr/>
    </dgm:pt>
    <dgm:pt modelId="{B7F6DD77-BA64-479C-992F-DAA353C44D21}" type="pres">
      <dgm:prSet presAssocID="{68A37368-BE36-4407-8953-0AC6AD181B66}" presName="node" presStyleLbl="node1" presStyleIdx="2" presStyleCnt="5">
        <dgm:presLayoutVars>
          <dgm:bulletEnabled val="1"/>
        </dgm:presLayoutVars>
      </dgm:prSet>
      <dgm:spPr/>
    </dgm:pt>
    <dgm:pt modelId="{D32ECF15-B2DA-47C2-8DDB-7345B7ACD822}" type="pres">
      <dgm:prSet presAssocID="{F8F35289-B910-441F-B0F0-A6B3D95E1DC0}" presName="sibTrans" presStyleCnt="0"/>
      <dgm:spPr/>
    </dgm:pt>
    <dgm:pt modelId="{442D1823-0146-4917-832B-926F99592CDC}" type="pres">
      <dgm:prSet presAssocID="{1E2BED0F-9068-4540-9ABB-49506BA66B93}" presName="node" presStyleLbl="node1" presStyleIdx="3" presStyleCnt="5">
        <dgm:presLayoutVars>
          <dgm:bulletEnabled val="1"/>
        </dgm:presLayoutVars>
      </dgm:prSet>
      <dgm:spPr/>
    </dgm:pt>
    <dgm:pt modelId="{099AAD58-D400-4593-97D8-08D417CE748C}" type="pres">
      <dgm:prSet presAssocID="{E782DAAC-9203-4052-8338-28BDC938EA71}" presName="sibTrans" presStyleCnt="0"/>
      <dgm:spPr/>
    </dgm:pt>
    <dgm:pt modelId="{9E641092-1DF1-47F5-BD51-FE95142E801D}" type="pres">
      <dgm:prSet presAssocID="{32C6A2B7-E22E-4519-8825-E684895CA3B1}" presName="node" presStyleLbl="node1" presStyleIdx="4" presStyleCnt="5">
        <dgm:presLayoutVars>
          <dgm:bulletEnabled val="1"/>
        </dgm:presLayoutVars>
      </dgm:prSet>
      <dgm:spPr/>
    </dgm:pt>
  </dgm:ptLst>
  <dgm:cxnLst>
    <dgm:cxn modelId="{D07D575D-86E4-4F16-97BF-F2124D0F5385}" type="presOf" srcId="{1E2BED0F-9068-4540-9ABB-49506BA66B93}" destId="{442D1823-0146-4917-832B-926F99592CDC}" srcOrd="0" destOrd="0" presId="urn:microsoft.com/office/officeart/2005/8/layout/default"/>
    <dgm:cxn modelId="{1221CB61-C20E-4F98-A314-5C311AF57F92}" type="presOf" srcId="{52C779D5-5493-45BB-9F44-71654F81E4F9}" destId="{4B349DFC-909F-4FB4-B51A-6A181C45A9CD}" srcOrd="0" destOrd="0" presId="urn:microsoft.com/office/officeart/2005/8/layout/default"/>
    <dgm:cxn modelId="{9E11DB6A-3383-44FC-BD99-63D9CA84B700}" srcId="{5619F4F5-C8D1-476B-9B86-DF623ED6309B}" destId="{52C779D5-5493-45BB-9F44-71654F81E4F9}" srcOrd="1" destOrd="0" parTransId="{9C031D15-C42E-41FB-A162-31AED31F71D9}" sibTransId="{5D35A289-8157-45E7-8C62-0F8912093E62}"/>
    <dgm:cxn modelId="{0643C15A-CCF5-4276-B196-74F39E772640}" srcId="{5619F4F5-C8D1-476B-9B86-DF623ED6309B}" destId="{1E2BED0F-9068-4540-9ABB-49506BA66B93}" srcOrd="3" destOrd="0" parTransId="{04F378F9-2DCE-439A-BE58-C9FF8DE1FBB8}" sibTransId="{E782DAAC-9203-4052-8338-28BDC938EA71}"/>
    <dgm:cxn modelId="{EAE6D681-D8B9-4505-BF07-CEE593FB86D2}" srcId="{5619F4F5-C8D1-476B-9B86-DF623ED6309B}" destId="{68A37368-BE36-4407-8953-0AC6AD181B66}" srcOrd="2" destOrd="0" parTransId="{6F8F722B-6CD6-44AC-B8A5-F58B8A9DE128}" sibTransId="{F8F35289-B910-441F-B0F0-A6B3D95E1DC0}"/>
    <dgm:cxn modelId="{48F91884-5404-471D-BE6D-B011470EF93B}" srcId="{5619F4F5-C8D1-476B-9B86-DF623ED6309B}" destId="{32C6A2B7-E22E-4519-8825-E684895CA3B1}" srcOrd="4" destOrd="0" parTransId="{D695C051-02B2-4397-836F-23415F7F7D3A}" sibTransId="{17A55006-2B15-4723-B15F-90112DE50F31}"/>
    <dgm:cxn modelId="{6EC64384-558B-4A30-86CD-BCD18004AFD9}" srcId="{5619F4F5-C8D1-476B-9B86-DF623ED6309B}" destId="{06E5C320-0246-4B62-A93F-2DD01429E4D3}" srcOrd="0" destOrd="0" parTransId="{CCEF9A8B-9307-46D0-9913-D818D88FFFC6}" sibTransId="{2C6CC8C0-D341-437B-AF7E-65FC631E57DA}"/>
    <dgm:cxn modelId="{31865599-36E6-4140-BD7A-31F7A39BD7E9}" type="presOf" srcId="{68A37368-BE36-4407-8953-0AC6AD181B66}" destId="{B7F6DD77-BA64-479C-992F-DAA353C44D21}" srcOrd="0" destOrd="0" presId="urn:microsoft.com/office/officeart/2005/8/layout/default"/>
    <dgm:cxn modelId="{7F3457A6-DDD4-4FF5-A81E-0CB467089D05}" type="presOf" srcId="{5619F4F5-C8D1-476B-9B86-DF623ED6309B}" destId="{C28BF9E8-F065-4C3A-A8BE-D9674AF407B8}" srcOrd="0" destOrd="0" presId="urn:microsoft.com/office/officeart/2005/8/layout/default"/>
    <dgm:cxn modelId="{6449B4A7-16A6-448B-983B-70FDABE0172D}" type="presOf" srcId="{06E5C320-0246-4B62-A93F-2DD01429E4D3}" destId="{8EE6A148-112D-4E57-AF85-E8E5AFE81ED7}" srcOrd="0" destOrd="0" presId="urn:microsoft.com/office/officeart/2005/8/layout/default"/>
    <dgm:cxn modelId="{FBB929AE-4856-4173-9566-D2E3EAD833AD}" type="presOf" srcId="{32C6A2B7-E22E-4519-8825-E684895CA3B1}" destId="{9E641092-1DF1-47F5-BD51-FE95142E801D}" srcOrd="0" destOrd="0" presId="urn:microsoft.com/office/officeart/2005/8/layout/default"/>
    <dgm:cxn modelId="{C6B1B48A-7DCA-40FE-8207-B47AF8F70560}" type="presParOf" srcId="{C28BF9E8-F065-4C3A-A8BE-D9674AF407B8}" destId="{8EE6A148-112D-4E57-AF85-E8E5AFE81ED7}" srcOrd="0" destOrd="0" presId="urn:microsoft.com/office/officeart/2005/8/layout/default"/>
    <dgm:cxn modelId="{832D1228-2665-41AF-8DB7-56DFF54892C3}" type="presParOf" srcId="{C28BF9E8-F065-4C3A-A8BE-D9674AF407B8}" destId="{4F42E9C8-DF96-46C5-8143-60FB23B67D7A}" srcOrd="1" destOrd="0" presId="urn:microsoft.com/office/officeart/2005/8/layout/default"/>
    <dgm:cxn modelId="{43599079-82EA-4C8F-A6FA-34B4B60C258F}" type="presParOf" srcId="{C28BF9E8-F065-4C3A-A8BE-D9674AF407B8}" destId="{4B349DFC-909F-4FB4-B51A-6A181C45A9CD}" srcOrd="2" destOrd="0" presId="urn:microsoft.com/office/officeart/2005/8/layout/default"/>
    <dgm:cxn modelId="{3BC0ED24-F9A9-40E7-8557-C86CF9AAD225}" type="presParOf" srcId="{C28BF9E8-F065-4C3A-A8BE-D9674AF407B8}" destId="{804D9B9B-0739-40D3-95C9-F7276FA29920}" srcOrd="3" destOrd="0" presId="urn:microsoft.com/office/officeart/2005/8/layout/default"/>
    <dgm:cxn modelId="{DBB2A95A-AA65-4216-A188-860C61400D15}" type="presParOf" srcId="{C28BF9E8-F065-4C3A-A8BE-D9674AF407B8}" destId="{B7F6DD77-BA64-479C-992F-DAA353C44D21}" srcOrd="4" destOrd="0" presId="urn:microsoft.com/office/officeart/2005/8/layout/default"/>
    <dgm:cxn modelId="{F66F5AD2-460F-44D1-8725-D06541057F03}" type="presParOf" srcId="{C28BF9E8-F065-4C3A-A8BE-D9674AF407B8}" destId="{D32ECF15-B2DA-47C2-8DDB-7345B7ACD822}" srcOrd="5" destOrd="0" presId="urn:microsoft.com/office/officeart/2005/8/layout/default"/>
    <dgm:cxn modelId="{E1BCA608-AE14-40EE-9D5F-EBCA5D4709DF}" type="presParOf" srcId="{C28BF9E8-F065-4C3A-A8BE-D9674AF407B8}" destId="{442D1823-0146-4917-832B-926F99592CDC}" srcOrd="6" destOrd="0" presId="urn:microsoft.com/office/officeart/2005/8/layout/default"/>
    <dgm:cxn modelId="{7480100F-0730-4754-9AC0-00F725DD95BB}" type="presParOf" srcId="{C28BF9E8-F065-4C3A-A8BE-D9674AF407B8}" destId="{099AAD58-D400-4593-97D8-08D417CE748C}" srcOrd="7" destOrd="0" presId="urn:microsoft.com/office/officeart/2005/8/layout/default"/>
    <dgm:cxn modelId="{FE5A6567-F8D0-485A-9F68-DCCBC28ED52C}" type="presParOf" srcId="{C28BF9E8-F065-4C3A-A8BE-D9674AF407B8}" destId="{9E641092-1DF1-47F5-BD51-FE95142E801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6A148-112D-4E57-AF85-E8E5AFE81ED7}">
      <dsp:nvSpPr>
        <dsp:cNvPr id="0" name=""/>
        <dsp:cNvSpPr/>
      </dsp:nvSpPr>
      <dsp:spPr>
        <a:xfrm>
          <a:off x="35682" y="37"/>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10.00 uur; LA 3</a:t>
          </a:r>
          <a:endParaRPr lang="en-US" sz="1000" kern="1200" dirty="0"/>
        </a:p>
      </dsp:txBody>
      <dsp:txXfrm>
        <a:off x="35682" y="37"/>
        <a:ext cx="1603591" cy="962154"/>
      </dsp:txXfrm>
    </dsp:sp>
    <dsp:sp modelId="{4B349DFC-909F-4FB4-B51A-6A181C45A9CD}">
      <dsp:nvSpPr>
        <dsp:cNvPr id="0" name=""/>
        <dsp:cNvSpPr/>
      </dsp:nvSpPr>
      <dsp:spPr>
        <a:xfrm>
          <a:off x="1799632" y="37"/>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10.15 uur Het individuele project. Wat heb je gevonden? </a:t>
          </a:r>
          <a:endParaRPr lang="en-US" sz="1000" kern="1200" dirty="0"/>
        </a:p>
      </dsp:txBody>
      <dsp:txXfrm>
        <a:off x="1799632" y="37"/>
        <a:ext cx="1603591" cy="962154"/>
      </dsp:txXfrm>
    </dsp:sp>
    <dsp:sp modelId="{B7F6DD77-BA64-479C-992F-DAA353C44D21}">
      <dsp:nvSpPr>
        <dsp:cNvPr id="0" name=""/>
        <dsp:cNvSpPr/>
      </dsp:nvSpPr>
      <dsp:spPr>
        <a:xfrm>
          <a:off x="35682" y="1122551"/>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10.30 uur: bewoners betrekken 1: Hoe werkt het als je bij het versterken van de fysieke de bewoners actief wil betrekken.  Wat, waarom, hoe </a:t>
          </a:r>
          <a:endParaRPr lang="en-US" sz="1000" kern="1200" dirty="0"/>
        </a:p>
      </dsp:txBody>
      <dsp:txXfrm>
        <a:off x="35682" y="1122551"/>
        <a:ext cx="1603591" cy="962154"/>
      </dsp:txXfrm>
    </dsp:sp>
    <dsp:sp modelId="{442D1823-0146-4917-832B-926F99592CDC}">
      <dsp:nvSpPr>
        <dsp:cNvPr id="0" name=""/>
        <dsp:cNvSpPr/>
      </dsp:nvSpPr>
      <dsp:spPr>
        <a:xfrm>
          <a:off x="1799632" y="1122551"/>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11.15 uur: voorbereidingen bezoek  leerlingen Newman </a:t>
          </a:r>
        </a:p>
      </dsp:txBody>
      <dsp:txXfrm>
        <a:off x="1799632" y="1122551"/>
        <a:ext cx="1603591" cy="962154"/>
      </dsp:txXfrm>
    </dsp:sp>
    <dsp:sp modelId="{9E641092-1DF1-47F5-BD51-FE95142E801D}">
      <dsp:nvSpPr>
        <dsp:cNvPr id="0" name=""/>
        <dsp:cNvSpPr/>
      </dsp:nvSpPr>
      <dsp:spPr>
        <a:xfrm>
          <a:off x="917657" y="2245065"/>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12.45 uur; bezoek start </a:t>
          </a:r>
        </a:p>
      </dsp:txBody>
      <dsp:txXfrm>
        <a:off x="917657" y="2245065"/>
        <a:ext cx="1603591" cy="962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226D7-C4B9-4894-86A2-811D5CC1ED25}" type="datetimeFigureOut">
              <a:rPr lang="nl-NL" smtClean="0"/>
              <a:t>6-3-2022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70EDC-E952-4E4B-9342-FA6A9FCC1352}" type="slidenum">
              <a:rPr lang="nl-NL" smtClean="0"/>
              <a:t>‹nr.›</a:t>
            </a:fld>
            <a:endParaRPr lang="nl-NL"/>
          </a:p>
        </p:txBody>
      </p:sp>
    </p:spTree>
    <p:extLst>
      <p:ext uri="{BB962C8B-B14F-4D97-AF65-F5344CB8AC3E}">
        <p14:creationId xmlns:p14="http://schemas.microsoft.com/office/powerpoint/2010/main" val="269608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0E123-304E-4DEC-A582-7D27331460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59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6</a:t>
            </a:fld>
            <a:endParaRPr lang="nl-NL"/>
          </a:p>
        </p:txBody>
      </p:sp>
    </p:spTree>
    <p:extLst>
      <p:ext uri="{BB962C8B-B14F-4D97-AF65-F5344CB8AC3E}">
        <p14:creationId xmlns:p14="http://schemas.microsoft.com/office/powerpoint/2010/main" val="306624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i="0" dirty="0">
                <a:solidFill>
                  <a:srgbClr val="000000"/>
                </a:solidFill>
                <a:effectLst/>
                <a:latin typeface="Calibri" panose="020F0502020204030204" pitchFamily="34" charset="0"/>
              </a:rPr>
              <a:t>Gebiedsinventarisatie, </a:t>
            </a:r>
            <a:r>
              <a:rPr lang="nl-NL" sz="1800" b="0" i="0" dirty="0">
                <a:solidFill>
                  <a:srgbClr val="000000"/>
                </a:solidFill>
                <a:effectLst/>
                <a:latin typeface="Calibri" panose="020F0502020204030204" pitchFamily="34" charset="0"/>
              </a:rPr>
              <a:t>meestal van de milieuaspecten (geur, stof, geluid en gevaar),maar ook soms </a:t>
            </a:r>
            <a:r>
              <a:rPr lang="nl-NL" sz="2800" b="0" i="0" dirty="0">
                <a:solidFill>
                  <a:srgbClr val="000000"/>
                </a:solidFill>
                <a:effectLst/>
                <a:latin typeface="futura-pt"/>
              </a:rPr>
              <a:t>de gebiedsinventarisatie cultuurhistorische waarden, ten behoeve van het te vernieuwen bestemmingsplan. Ook de landschapswaarde via een gebiedsinventarisatie vastgelegd of </a:t>
            </a:r>
          </a:p>
          <a:p>
            <a:r>
              <a:rPr lang="nl-NL" sz="1800" b="1" i="0" dirty="0">
                <a:solidFill>
                  <a:srgbClr val="000000"/>
                </a:solidFill>
                <a:effectLst/>
                <a:latin typeface="Calibri" panose="020F0502020204030204" pitchFamily="34" charset="0"/>
              </a:rPr>
              <a:t>Wijkmonitor, </a:t>
            </a:r>
            <a:r>
              <a:rPr lang="nl-NL" sz="1800" b="0" i="0" dirty="0">
                <a:solidFill>
                  <a:srgbClr val="000000"/>
                </a:solidFill>
                <a:effectLst/>
                <a:latin typeface="Calibri" panose="020F0502020204030204" pitchFamily="34" charset="0"/>
              </a:rPr>
              <a:t>KIS presenteert een nieuwe website: www.KIS-wijkmonitor.nl. Dit is een update van de Buurtmonitor Integratie die voorheen vanuit het ministerie van SZW werd aangeboden. Op de website vind je cijfers van dit jaar en een tiental jaren terug. Over diversiteit, integratie en participatie aan de hand van een aantal indicatoren naar migratieachtergrond.  &lt; &gt; Lemon-onderzoek</a:t>
            </a:r>
          </a:p>
          <a:p>
            <a:r>
              <a:rPr lang="nl-NL" sz="1800" b="0" i="0" dirty="0">
                <a:solidFill>
                  <a:srgbClr val="000000"/>
                </a:solidFill>
                <a:effectLst/>
                <a:latin typeface="Calibri" panose="020F0502020204030204" pitchFamily="34" charset="0"/>
              </a:rPr>
              <a:t>Content wordt getoond</a:t>
            </a:r>
          </a:p>
          <a:p>
            <a:r>
              <a:rPr lang="nl-NL" sz="1800" b="0" i="0" dirty="0">
                <a:solidFill>
                  <a:srgbClr val="000000"/>
                </a:solidFill>
                <a:effectLst/>
                <a:latin typeface="Calibri" panose="020F0502020204030204" pitchFamily="34" charset="0"/>
              </a:rPr>
              <a:t>Ruim 15.500 Tilburgers werkten mee aan het laatste Lemon-onderzoek naar leefbaarheid en veiligheid.  In de Leefbaarheidsmonitor (Lemon) geven bewoners gemiddeld een 7,4 als totaalcijfer voor hun buurt. &lt; &gt; de resultaten voor alle wijken en buurten in Tilburg staan op de website www.lemontilburg.nl. Het lemon-onderzoek is uitgevoerd in opdracht van de Tilburgse woningcorporaties TBV Wonen, </a:t>
            </a:r>
            <a:r>
              <a:rPr lang="nl-NL" sz="1800" b="0" i="0" dirty="0" err="1">
                <a:solidFill>
                  <a:srgbClr val="000000"/>
                </a:solidFill>
                <a:effectLst/>
                <a:latin typeface="Calibri" panose="020F0502020204030204" pitchFamily="34" charset="0"/>
              </a:rPr>
              <a:t>Tiwos</a:t>
            </a:r>
            <a:r>
              <a:rPr lang="nl-NL" sz="1800" b="0" i="0" dirty="0">
                <a:solidFill>
                  <a:srgbClr val="000000"/>
                </a:solidFill>
                <a:effectLst/>
                <a:latin typeface="Calibri" panose="020F0502020204030204" pitchFamily="34" charset="0"/>
              </a:rPr>
              <a:t>, </a:t>
            </a:r>
            <a:r>
              <a:rPr lang="nl-NL" sz="1800" b="0" i="0" dirty="0" err="1">
                <a:solidFill>
                  <a:srgbClr val="000000"/>
                </a:solidFill>
                <a:effectLst/>
                <a:latin typeface="Calibri" panose="020F0502020204030204" pitchFamily="34" charset="0"/>
              </a:rPr>
              <a:t>WonenBreburg</a:t>
            </a:r>
            <a:r>
              <a:rPr lang="nl-NL" sz="1800" b="0" i="0" dirty="0">
                <a:solidFill>
                  <a:srgbClr val="000000"/>
                </a:solidFill>
                <a:effectLst/>
                <a:latin typeface="Calibri" panose="020F0502020204030204" pitchFamily="34" charset="0"/>
              </a:rPr>
              <a:t> en de gemeente.</a:t>
            </a:r>
          </a:p>
          <a:p>
            <a:r>
              <a:rPr lang="nl-NL" sz="1800" b="1" i="0" dirty="0">
                <a:solidFill>
                  <a:srgbClr val="000000"/>
                </a:solidFill>
                <a:effectLst/>
                <a:latin typeface="Calibri" panose="020F0502020204030204" pitchFamily="34" charset="0"/>
              </a:rPr>
              <a:t>Wijkschouw: </a:t>
            </a:r>
            <a:r>
              <a:rPr lang="nl-NL" sz="1800" b="0" i="0" dirty="0">
                <a:solidFill>
                  <a:srgbClr val="000000"/>
                </a:solidFill>
                <a:effectLst/>
                <a:latin typeface="Calibri" panose="020F0502020204030204" pitchFamily="34" charset="0"/>
              </a:rPr>
              <a:t>Om te weten wat er onder bewoners leeft ten aanzien van de woon- en leefomgeving kan een digitale wijkschouw naast of in aanvulling op een fysieke wijkschouw uitkomst bieden. Focus van wijkschouw kan variëren. Bv. bij een schouw die gericht is op woninginbraak kijkt men bovendien naar kenmerken van de woning zelf en de kansen om een woning binnen te komen. Deelnemende bewoners worden zich meer bewust van risico’s en oplossingen. Bij een wijkschouw kunnen allerlei onderwerpen aan bod komen zoals de sociale samenhang, op stapel staande projecten, grote onderhoudsitems, verkeersveiligheid, etc.</a:t>
            </a:r>
            <a:endParaRPr lang="nl-NL" dirty="0"/>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9</a:t>
            </a:fld>
            <a:endParaRPr lang="nl-NL"/>
          </a:p>
        </p:txBody>
      </p:sp>
    </p:spTree>
    <p:extLst>
      <p:ext uri="{BB962C8B-B14F-4D97-AF65-F5344CB8AC3E}">
        <p14:creationId xmlns:p14="http://schemas.microsoft.com/office/powerpoint/2010/main" val="343763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10</a:t>
            </a:fld>
            <a:endParaRPr lang="nl-NL"/>
          </a:p>
        </p:txBody>
      </p:sp>
    </p:spTree>
    <p:extLst>
      <p:ext uri="{BB962C8B-B14F-4D97-AF65-F5344CB8AC3E}">
        <p14:creationId xmlns:p14="http://schemas.microsoft.com/office/powerpoint/2010/main" val="99719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13</a:t>
            </a:fld>
            <a:endParaRPr lang="nl-NL"/>
          </a:p>
        </p:txBody>
      </p:sp>
    </p:spTree>
    <p:extLst>
      <p:ext uri="{BB962C8B-B14F-4D97-AF65-F5344CB8AC3E}">
        <p14:creationId xmlns:p14="http://schemas.microsoft.com/office/powerpoint/2010/main" val="360503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6E846-0CBF-4FA1-88AE-25BFF0F451C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FB2CD0-9F4A-4D77-9107-082CA0B0D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E9013F3-31CC-4901-B9DC-0F0E4D90EBAC}"/>
              </a:ext>
            </a:extLst>
          </p:cNvPr>
          <p:cNvSpPr>
            <a:spLocks noGrp="1"/>
          </p:cNvSpPr>
          <p:nvPr>
            <p:ph type="dt" sz="half" idx="10"/>
          </p:nvPr>
        </p:nvSpPr>
        <p:spPr/>
        <p:txBody>
          <a:bodyPr/>
          <a:lstStyle/>
          <a:p>
            <a:fld id="{C1EEF25A-6C47-40CB-8472-481254F36B62}" type="datetimeFigureOut">
              <a:rPr lang="nl-NL" smtClean="0"/>
              <a:t>6-3-2022</a:t>
            </a:fld>
            <a:endParaRPr lang="nl-NL"/>
          </a:p>
        </p:txBody>
      </p:sp>
      <p:sp>
        <p:nvSpPr>
          <p:cNvPr id="5" name="Tijdelijke aanduiding voor voettekst 4">
            <a:extLst>
              <a:ext uri="{FF2B5EF4-FFF2-40B4-BE49-F238E27FC236}">
                <a16:creationId xmlns:a16="http://schemas.microsoft.com/office/drawing/2014/main" id="{FFFDA560-546E-4A04-A60C-72911676A2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FF9807-CE2D-40A5-A227-B015C852F62E}"/>
              </a:ext>
            </a:extLst>
          </p:cNvPr>
          <p:cNvSpPr>
            <a:spLocks noGrp="1"/>
          </p:cNvSpPr>
          <p:nvPr>
            <p:ph type="sldNum" sz="quarter" idx="12"/>
          </p:nvPr>
        </p:nvSpPr>
        <p:spPr/>
        <p:txBody>
          <a:bodyPr/>
          <a:lstStyle/>
          <a:p>
            <a:fld id="{D6137639-874F-4E5D-A9D6-98932A04A918}" type="slidenum">
              <a:rPr lang="nl-NL" smtClean="0"/>
              <a:t>‹nr.›</a:t>
            </a:fld>
            <a:endParaRPr lang="nl-NL"/>
          </a:p>
        </p:txBody>
      </p:sp>
    </p:spTree>
    <p:extLst>
      <p:ext uri="{BB962C8B-B14F-4D97-AF65-F5344CB8AC3E}">
        <p14:creationId xmlns:p14="http://schemas.microsoft.com/office/powerpoint/2010/main" val="168418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6-3-2022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7543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F581454-477F-448E-9F5F-FC267CE441D2}" type="datetimeFigureOut">
              <a:rPr lang="nl-NL" smtClean="0"/>
              <a:t>6-3-2022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89655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a:t>Klik om de tekststijl van het model te bewerken</a:t>
            </a:r>
          </a:p>
          <a:p>
            <a:pPr marL="342900" lvl="0" indent="-342900" algn="l" defTabSz="457200" rtl="0" eaLnBrk="1" latinLnBrk="0" hangingPunct="1">
              <a:spcBef>
                <a:spcPct val="20000"/>
              </a:spcBef>
              <a:buFont typeface="Arial"/>
              <a:buChar char="•"/>
            </a:pPr>
            <a:r>
              <a:rPr lang="nl-NL"/>
              <a:t>Tweede niveau</a:t>
            </a:r>
          </a:p>
          <a:p>
            <a:pPr marL="342900" lvl="0" indent="-342900" algn="l" defTabSz="457200" rtl="0" eaLnBrk="1" latinLnBrk="0" hangingPunct="1">
              <a:spcBef>
                <a:spcPct val="20000"/>
              </a:spcBef>
              <a:buFont typeface="Arial"/>
              <a:buChar char="•"/>
            </a:pPr>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6-3-2022</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22495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81454-477F-448E-9F5F-FC267CE441D2}" type="datetimeFigureOut">
              <a:rPr lang="nl-NL" smtClean="0"/>
              <a:t>6-3-2022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52356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3/6/2022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423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8291C4C-359B-44AF-8273-7DE6492B0463}"/>
              </a:ext>
            </a:extLst>
          </p:cNvPr>
          <p:cNvSpPr>
            <a:spLocks noGrp="1"/>
          </p:cNvSpPr>
          <p:nvPr>
            <p:ph type="dt" sz="half" idx="10"/>
          </p:nvPr>
        </p:nvSpPr>
        <p:spPr/>
        <p:txBody>
          <a:bodyPr/>
          <a:lstStyle/>
          <a:p>
            <a:fld id="{EC5F0BCE-8E7D-4B8E-AE4F-F7E0DF45E6A3}" type="datetimeFigureOut">
              <a:rPr lang="nl-NL" smtClean="0"/>
              <a:t>6-3-2022</a:t>
            </a:fld>
            <a:endParaRPr lang="nl-NL"/>
          </a:p>
        </p:txBody>
      </p:sp>
      <p:sp>
        <p:nvSpPr>
          <p:cNvPr id="3" name="Tijdelijke aanduiding voor voettekst 2">
            <a:extLst>
              <a:ext uri="{FF2B5EF4-FFF2-40B4-BE49-F238E27FC236}">
                <a16:creationId xmlns:a16="http://schemas.microsoft.com/office/drawing/2014/main" id="{7EC1B235-8636-4030-B2FB-3B5B2035CCF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3089B1-6216-49D4-80FA-DE7D9C9DD279}"/>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963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22FD3-0462-4C85-B1F5-B1E9EC3936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CDFA1C-2A07-4487-977B-DBD0B9F8EEAA}"/>
              </a:ext>
            </a:extLst>
          </p:cNvPr>
          <p:cNvSpPr>
            <a:spLocks noGrp="1"/>
          </p:cNvSpPr>
          <p:nvPr>
            <p:ph type="dt" sz="half" idx="10"/>
          </p:nvPr>
        </p:nvSpPr>
        <p:spPr/>
        <p:txBody>
          <a:bodyPr/>
          <a:lstStyle/>
          <a:p>
            <a:fld id="{EC5F0BCE-8E7D-4B8E-AE4F-F7E0DF45E6A3}" type="datetimeFigureOut">
              <a:rPr lang="nl-NL" smtClean="0"/>
              <a:t>6-3-2022</a:t>
            </a:fld>
            <a:endParaRPr lang="nl-NL"/>
          </a:p>
        </p:txBody>
      </p:sp>
      <p:sp>
        <p:nvSpPr>
          <p:cNvPr id="4" name="Tijdelijke aanduiding voor voettekst 3">
            <a:extLst>
              <a:ext uri="{FF2B5EF4-FFF2-40B4-BE49-F238E27FC236}">
                <a16:creationId xmlns:a16="http://schemas.microsoft.com/office/drawing/2014/main" id="{04E9EAFD-C1A6-42A7-8D2A-5209F01D5E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AE8D47E-119C-46C2-92D7-C5E25806C2EC}"/>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3048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6-3-2022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6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6-3-2022</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952038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2B39D7-4A07-406E-A6F0-1B77214D3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451211-66B3-4723-A673-7E6DBA330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482847-5DB0-4E8A-93D8-F49C8C3EE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EF25A-6C47-40CB-8472-481254F36B62}" type="datetimeFigureOut">
              <a:rPr lang="nl-NL" smtClean="0"/>
              <a:t>6-3-2022</a:t>
            </a:fld>
            <a:endParaRPr lang="nl-NL"/>
          </a:p>
        </p:txBody>
      </p:sp>
      <p:sp>
        <p:nvSpPr>
          <p:cNvPr id="5" name="Tijdelijke aanduiding voor voettekst 4">
            <a:extLst>
              <a:ext uri="{FF2B5EF4-FFF2-40B4-BE49-F238E27FC236}">
                <a16:creationId xmlns:a16="http://schemas.microsoft.com/office/drawing/2014/main" id="{99FDFD60-4356-4218-95AC-256460828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2F3EEB-4EC6-428F-99CD-9391E1275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37639-874F-4E5D-A9D6-98932A04A918}" type="slidenum">
              <a:rPr lang="nl-NL" smtClean="0"/>
              <a:t>‹nr.›</a:t>
            </a:fld>
            <a:endParaRPr lang="nl-NL"/>
          </a:p>
        </p:txBody>
      </p:sp>
    </p:spTree>
    <p:extLst>
      <p:ext uri="{BB962C8B-B14F-4D97-AF65-F5344CB8AC3E}">
        <p14:creationId xmlns:p14="http://schemas.microsoft.com/office/powerpoint/2010/main" val="52361493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81454-477F-448E-9F5F-FC267CE441D2}" type="datetimeFigureOut">
              <a:rPr lang="nl-NL" smtClean="0"/>
              <a:t>6-3-2022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0BAFC-D400-4FE2-B5BB-6AA0F31B828B}" type="slidenum">
              <a:rPr lang="nl-NL" smtClean="0"/>
              <a:t>‹nr.›</a:t>
            </a:fld>
            <a:endParaRPr lang="nl-NL"/>
          </a:p>
        </p:txBody>
      </p:sp>
    </p:spTree>
    <p:extLst>
      <p:ext uri="{BB962C8B-B14F-4D97-AF65-F5344CB8AC3E}">
        <p14:creationId xmlns:p14="http://schemas.microsoft.com/office/powerpoint/2010/main" val="941974139"/>
      </p:ext>
    </p:extLst>
  </p:cSld>
  <p:clrMap bg1="lt1" tx1="dk1" bg2="lt2" tx2="dk2" accent1="accent1" accent2="accent2" accent3="accent3" accent4="accent4" accent5="accent5" accent6="accent6" hlink="hlink" folHlink="folHlink"/>
  <p:sldLayoutIdLst>
    <p:sldLayoutId id="2147483734" r:id="rId1"/>
    <p:sldLayoutId id="2147483763" r:id="rId2"/>
    <p:sldLayoutId id="214748373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3/6/2022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6058673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F6DB38-38AD-4780-B3A3-B98E50936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226DDD-C18F-4985-BA83-9977C47A0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D6BED6-7D8C-487A-9983-002EA2CE1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F0BCE-8E7D-4B8E-AE4F-F7E0DF45E6A3}" type="datetimeFigureOut">
              <a:rPr lang="nl-NL" smtClean="0"/>
              <a:t>6-3-2022</a:t>
            </a:fld>
            <a:endParaRPr lang="nl-NL"/>
          </a:p>
        </p:txBody>
      </p:sp>
      <p:sp>
        <p:nvSpPr>
          <p:cNvPr id="5" name="Tijdelijke aanduiding voor voettekst 4">
            <a:extLst>
              <a:ext uri="{FF2B5EF4-FFF2-40B4-BE49-F238E27FC236}">
                <a16:creationId xmlns:a16="http://schemas.microsoft.com/office/drawing/2014/main" id="{4FADE493-7398-4C50-BA24-5228D2327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F125FC-529E-4374-AF3A-B4AF6C2C8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5D9AF-23BC-4B0C-BE77-58E9D9FB1D87}" type="slidenum">
              <a:rPr lang="nl-NL" smtClean="0"/>
              <a:t>‹nr.›</a:t>
            </a:fld>
            <a:endParaRPr lang="nl-NL"/>
          </a:p>
        </p:txBody>
      </p:sp>
    </p:spTree>
    <p:extLst>
      <p:ext uri="{BB962C8B-B14F-4D97-AF65-F5344CB8AC3E}">
        <p14:creationId xmlns:p14="http://schemas.microsoft.com/office/powerpoint/2010/main" val="3516333582"/>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871AC14-FA50-4764-93CF-82B47B3B2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EDF4BC-7007-4B33-9D21-2575315BE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F106AD-FCA3-4477-9552-95408E4F8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614C5-C784-4B1A-A95C-88A28EE23FE4}" type="datetimeFigureOut">
              <a:rPr lang="nl-NL" smtClean="0"/>
              <a:t>6-3-2022</a:t>
            </a:fld>
            <a:endParaRPr lang="nl-NL"/>
          </a:p>
        </p:txBody>
      </p:sp>
      <p:sp>
        <p:nvSpPr>
          <p:cNvPr id="5" name="Tijdelijke aanduiding voor voettekst 4">
            <a:extLst>
              <a:ext uri="{FF2B5EF4-FFF2-40B4-BE49-F238E27FC236}">
                <a16:creationId xmlns:a16="http://schemas.microsoft.com/office/drawing/2014/main" id="{C53EDF04-B29B-4ADA-BAFE-1148D8B08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6EAEED-AFEB-4D18-ABC8-3ED11664A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2C016-666C-4205-815E-10906E08CFC3}" type="slidenum">
              <a:rPr lang="nl-NL" smtClean="0"/>
              <a:t>‹nr.›</a:t>
            </a:fld>
            <a:endParaRPr lang="nl-NL"/>
          </a:p>
        </p:txBody>
      </p:sp>
    </p:spTree>
    <p:extLst>
      <p:ext uri="{BB962C8B-B14F-4D97-AF65-F5344CB8AC3E}">
        <p14:creationId xmlns:p14="http://schemas.microsoft.com/office/powerpoint/2010/main" val="824579361"/>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6-3-2022</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17315944"/>
      </p:ext>
    </p:extLst>
  </p:cSld>
  <p:clrMap bg1="lt1" tx1="dk1" bg2="lt2" tx2="dk2" accent1="accent1" accent2="accent2" accent3="accent3" accent4="accent4" accent5="accent5" accent6="accent6" hlink="hlink" folHlink="folHlink"/>
  <p:sldLayoutIdLst>
    <p:sldLayoutId id="2147483681" r:id="rId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BFB15-2D28-479E-9110-3DE0283FFCCF}"/>
              </a:ext>
            </a:extLst>
          </p:cNvPr>
          <p:cNvSpPr>
            <a:spLocks noGrp="1"/>
          </p:cNvSpPr>
          <p:nvPr>
            <p:ph type="ctrTitle"/>
          </p:nvPr>
        </p:nvSpPr>
        <p:spPr>
          <a:xfrm>
            <a:off x="7464614" y="1783959"/>
            <a:ext cx="4087306" cy="2889114"/>
          </a:xfrm>
        </p:spPr>
        <p:txBody>
          <a:bodyPr anchor="b">
            <a:normAutofit/>
          </a:bodyPr>
          <a:lstStyle/>
          <a:p>
            <a:pPr algn="l"/>
            <a:r>
              <a:rPr lang="nl-NL" sz="5400"/>
              <a:t>Stad en wijk</a:t>
            </a:r>
            <a:br>
              <a:rPr lang="nl-NL" sz="5400"/>
            </a:br>
            <a:r>
              <a:rPr lang="nl-NL" sz="5400"/>
              <a:t>welkom terug! </a:t>
            </a:r>
          </a:p>
        </p:txBody>
      </p:sp>
      <p:sp>
        <p:nvSpPr>
          <p:cNvPr id="3" name="Ondertitel 2">
            <a:extLst>
              <a:ext uri="{FF2B5EF4-FFF2-40B4-BE49-F238E27FC236}">
                <a16:creationId xmlns:a16="http://schemas.microsoft.com/office/drawing/2014/main" id="{02ADC3B5-C385-42B2-995F-0B787E58F09C}"/>
              </a:ext>
            </a:extLst>
          </p:cNvPr>
          <p:cNvSpPr>
            <a:spLocks noGrp="1"/>
          </p:cNvSpPr>
          <p:nvPr>
            <p:ph type="subTitle" idx="1"/>
          </p:nvPr>
        </p:nvSpPr>
        <p:spPr>
          <a:xfrm>
            <a:off x="7464612" y="4750893"/>
            <a:ext cx="4087305" cy="1147863"/>
          </a:xfrm>
        </p:spPr>
        <p:txBody>
          <a:bodyPr anchor="t">
            <a:normAutofit/>
          </a:bodyPr>
          <a:lstStyle/>
          <a:p>
            <a:pPr algn="l"/>
            <a:r>
              <a:rPr lang="nl-NL" sz="2000"/>
              <a:t>Lj2 p3 les 4  van 7-3-2022</a:t>
            </a:r>
          </a:p>
        </p:txBody>
      </p:sp>
      <p:sp>
        <p:nvSpPr>
          <p:cNvPr id="13"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4" descr="Luchtfoto van gebouwen">
            <a:extLst>
              <a:ext uri="{FF2B5EF4-FFF2-40B4-BE49-F238E27FC236}">
                <a16:creationId xmlns:a16="http://schemas.microsoft.com/office/drawing/2014/main" id="{95E7F3B1-09EB-4F59-A7CE-FB812B237DCA}"/>
              </a:ext>
            </a:extLst>
          </p:cNvPr>
          <p:cNvPicPr>
            <a:picLocks noChangeAspect="1"/>
          </p:cNvPicPr>
          <p:nvPr/>
        </p:nvPicPr>
        <p:blipFill rotWithShape="1">
          <a:blip r:embed="rId2"/>
          <a:srcRect l="7026" r="2456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723970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585C5A-5B7B-4428-B0C3-BC1AF2E5B010}"/>
              </a:ext>
            </a:extLst>
          </p:cNvPr>
          <p:cNvSpPr>
            <a:spLocks noGrp="1"/>
          </p:cNvSpPr>
          <p:nvPr>
            <p:ph type="title"/>
          </p:nvPr>
        </p:nvSpPr>
        <p:spPr>
          <a:xfrm>
            <a:off x="838200" y="365125"/>
            <a:ext cx="10515600" cy="1860400"/>
          </a:xfrm>
          <a:solidFill>
            <a:schemeClr val="accent6"/>
          </a:solidFill>
        </p:spPr>
        <p:txBody>
          <a:bodyPr vert="horz" lIns="91440" tIns="45720" rIns="91440" bIns="45720" rtlCol="0">
            <a:normAutofit/>
          </a:bodyPr>
          <a:lstStyle/>
          <a:p>
            <a:r>
              <a:rPr lang="en-US" sz="5200" dirty="0" err="1"/>
              <a:t>Bewonersparticipatie</a:t>
            </a:r>
            <a:r>
              <a:rPr lang="en-US" sz="5200" dirty="0"/>
              <a:t> </a:t>
            </a:r>
          </a:p>
        </p:txBody>
      </p:sp>
      <p:pic>
        <p:nvPicPr>
          <p:cNvPr id="12" name="Picture 2">
            <a:extLst>
              <a:ext uri="{FF2B5EF4-FFF2-40B4-BE49-F238E27FC236}">
                <a16:creationId xmlns:a16="http://schemas.microsoft.com/office/drawing/2014/main" id="{87D4B907-1598-44CA-9CD4-298FEBD1F3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600" y="2225525"/>
            <a:ext cx="6251282" cy="454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134221E-6131-45E7-901D-B475E8AB35DF}"/>
              </a:ext>
            </a:extLst>
          </p:cNvPr>
          <p:cNvPicPr>
            <a:picLocks noChangeAspect="1"/>
          </p:cNvPicPr>
          <p:nvPr/>
        </p:nvPicPr>
        <p:blipFill rotWithShape="1">
          <a:blip r:embed="rId2"/>
          <a:srcRect l="35167" t="34667" r="12749" b="15111"/>
          <a:stretch/>
        </p:blipFill>
        <p:spPr>
          <a:xfrm>
            <a:off x="1534159" y="751840"/>
            <a:ext cx="9384513" cy="5090160"/>
          </a:xfrm>
          <a:prstGeom prst="rect">
            <a:avLst/>
          </a:prstGeom>
        </p:spPr>
      </p:pic>
      <p:sp>
        <p:nvSpPr>
          <p:cNvPr id="4" name="Pijl: omhoog 3">
            <a:extLst>
              <a:ext uri="{FF2B5EF4-FFF2-40B4-BE49-F238E27FC236}">
                <a16:creationId xmlns:a16="http://schemas.microsoft.com/office/drawing/2014/main" id="{4A08AB70-750D-40BE-B7A5-CE70F64E02FB}"/>
              </a:ext>
            </a:extLst>
          </p:cNvPr>
          <p:cNvSpPr/>
          <p:nvPr/>
        </p:nvSpPr>
        <p:spPr>
          <a:xfrm>
            <a:off x="650240" y="1092200"/>
            <a:ext cx="1046480" cy="467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3200" dirty="0"/>
              <a:t>Participatie niveaus</a:t>
            </a:r>
          </a:p>
        </p:txBody>
      </p:sp>
      <p:sp>
        <p:nvSpPr>
          <p:cNvPr id="5" name="Pijl: omhoog 4">
            <a:extLst>
              <a:ext uri="{FF2B5EF4-FFF2-40B4-BE49-F238E27FC236}">
                <a16:creationId xmlns:a16="http://schemas.microsoft.com/office/drawing/2014/main" id="{829B881E-BD96-4A69-84E3-0C0795C7A0EB}"/>
              </a:ext>
            </a:extLst>
          </p:cNvPr>
          <p:cNvSpPr/>
          <p:nvPr/>
        </p:nvSpPr>
        <p:spPr>
          <a:xfrm>
            <a:off x="10657841" y="1092200"/>
            <a:ext cx="895350" cy="467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3200" dirty="0"/>
              <a:t>Rol van de professional </a:t>
            </a:r>
          </a:p>
        </p:txBody>
      </p:sp>
    </p:spTree>
    <p:extLst>
      <p:ext uri="{BB962C8B-B14F-4D97-AF65-F5344CB8AC3E}">
        <p14:creationId xmlns:p14="http://schemas.microsoft.com/office/powerpoint/2010/main" val="159417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15B540-43BD-4E9D-B569-E1553E74FB8E}"/>
              </a:ext>
            </a:extLst>
          </p:cNvPr>
          <p:cNvSpPr/>
          <p:nvPr/>
        </p:nvSpPr>
        <p:spPr>
          <a:xfrm>
            <a:off x="1220771" y="777776"/>
            <a:ext cx="9576047" cy="2246769"/>
          </a:xfrm>
          <a:prstGeom prst="rect">
            <a:avLst/>
          </a:prstGeom>
        </p:spPr>
        <p:txBody>
          <a:bodyPr wrap="square">
            <a:spAutoFit/>
          </a:bodyPr>
          <a:lstStyle/>
          <a:p>
            <a:r>
              <a:rPr lang="nl-NL" sz="2000" dirty="0"/>
              <a:t>De </a:t>
            </a:r>
            <a:r>
              <a:rPr lang="nl-NL" sz="2000" b="1" dirty="0">
                <a:solidFill>
                  <a:schemeClr val="accent3"/>
                </a:solidFill>
              </a:rPr>
              <a:t>participatieladder</a:t>
            </a:r>
            <a:r>
              <a:rPr lang="nl-NL" sz="2000" dirty="0"/>
              <a:t> van Edelenbos en </a:t>
            </a:r>
            <a:r>
              <a:rPr lang="nl-NL" sz="2000" dirty="0" err="1"/>
              <a:t>Monnikhof</a:t>
            </a:r>
            <a:r>
              <a:rPr lang="nl-NL" sz="2000" dirty="0"/>
              <a:t> (2001) bestaat uit vijf treden. Hoe hoger de trede is, hoe meer invloed bewoners hebben. De treden zijn:</a:t>
            </a:r>
          </a:p>
          <a:p>
            <a:r>
              <a:rPr lang="nl-NL" sz="2000" dirty="0"/>
              <a:t>1. Informeren</a:t>
            </a:r>
          </a:p>
          <a:p>
            <a:r>
              <a:rPr lang="nl-NL" sz="2000" dirty="0"/>
              <a:t>2. Raadplegen</a:t>
            </a:r>
          </a:p>
          <a:p>
            <a:r>
              <a:rPr lang="nl-NL" sz="2000" dirty="0"/>
              <a:t>3. Adviseren</a:t>
            </a:r>
          </a:p>
          <a:p>
            <a:r>
              <a:rPr lang="nl-NL" sz="2000" dirty="0"/>
              <a:t>4. Coproduceren</a:t>
            </a:r>
          </a:p>
          <a:p>
            <a:r>
              <a:rPr lang="nl-NL" sz="2000" dirty="0"/>
              <a:t>5. Meebeslissen</a:t>
            </a:r>
          </a:p>
        </p:txBody>
      </p:sp>
      <p:sp>
        <p:nvSpPr>
          <p:cNvPr id="3" name="Rechthoek 2">
            <a:extLst>
              <a:ext uri="{FF2B5EF4-FFF2-40B4-BE49-F238E27FC236}">
                <a16:creationId xmlns:a16="http://schemas.microsoft.com/office/drawing/2014/main" id="{89EECFB2-5FC2-464C-8026-A71EB555DCBB}"/>
              </a:ext>
            </a:extLst>
          </p:cNvPr>
          <p:cNvSpPr/>
          <p:nvPr/>
        </p:nvSpPr>
        <p:spPr>
          <a:xfrm>
            <a:off x="4229100" y="1737360"/>
            <a:ext cx="7240848" cy="4524315"/>
          </a:xfrm>
          <a:prstGeom prst="rect">
            <a:avLst/>
          </a:prstGeom>
          <a:ln>
            <a:solidFill>
              <a:schemeClr val="accent3"/>
            </a:solidFill>
          </a:ln>
        </p:spPr>
        <p:txBody>
          <a:bodyPr wrap="square">
            <a:spAutoFit/>
          </a:bodyPr>
          <a:lstStyle/>
          <a:p>
            <a:r>
              <a:rPr lang="nl-NL" sz="1600" b="1" dirty="0">
                <a:solidFill>
                  <a:schemeClr val="accent3"/>
                </a:solidFill>
                <a:latin typeface="RijksoverheidSansText"/>
              </a:rPr>
              <a:t>De participatieladder met voorbeelden van programma’s en projecten over een gezonde inrichting van de leefomgeving:</a:t>
            </a:r>
          </a:p>
          <a:p>
            <a:r>
              <a:rPr lang="nl-NL" sz="1600" dirty="0">
                <a:solidFill>
                  <a:schemeClr val="accent3"/>
                </a:solidFill>
                <a:latin typeface="RijksoverheidSansText"/>
              </a:rPr>
              <a:t>1. Informeren	Bewoners worden geïnformeerd over een nieuwe  			inrichting van de openbare ruimte die beweging moet 			stimuleren.	</a:t>
            </a:r>
          </a:p>
          <a:p>
            <a:r>
              <a:rPr lang="nl-NL" sz="1600" dirty="0">
                <a:solidFill>
                  <a:schemeClr val="accent3"/>
                </a:solidFill>
                <a:latin typeface="RijksoverheidSansText"/>
              </a:rPr>
              <a:t>2. Raadplegen	Bewoners wordt gevraagd wat zij onder een gezonde wijk 		verstaan.	</a:t>
            </a:r>
          </a:p>
          <a:p>
            <a:r>
              <a:rPr lang="nl-NL" sz="1600" dirty="0">
                <a:solidFill>
                  <a:schemeClr val="accent3"/>
                </a:solidFill>
                <a:latin typeface="RijksoverheidSansText"/>
              </a:rPr>
              <a:t>3. Adviseren	Bewoners geven adviezen over de reikwijdte en ambities 		in een gebiedsvisie of stellen oplossingen voor.	</a:t>
            </a:r>
          </a:p>
          <a:p>
            <a:r>
              <a:rPr lang="nl-NL" sz="1600" dirty="0">
                <a:solidFill>
                  <a:schemeClr val="accent3"/>
                </a:solidFill>
                <a:latin typeface="RijksoverheidSansText"/>
              </a:rPr>
              <a:t>4. Coproduceren	Omwonenden van intensieve veehouderijen zetten in 			overleg met boeren een signaleringsysteem op, zodat 			duidelijk is wanneer er stankoverlast is en maatregelen 			genomen 	kunnen worden.	</a:t>
            </a:r>
          </a:p>
          <a:p>
            <a:r>
              <a:rPr lang="nl-NL" sz="1600" dirty="0">
                <a:solidFill>
                  <a:schemeClr val="accent3"/>
                </a:solidFill>
                <a:latin typeface="RijksoverheidSansText"/>
              </a:rPr>
              <a:t>5. Meebeslissen	Omwonenden van een weg beslissen mee over welke 			geluidmaatregelen genomen worden. Zo beslissen ze 			bijvoorbeeld over het ontwerp van een geluidscherm of 		over de keuze tussen de isolatie van de woningen of een 		geluidscherm.</a:t>
            </a:r>
            <a:r>
              <a:rPr lang="nl-NL" sz="1050" dirty="0">
                <a:solidFill>
                  <a:srgbClr val="000000"/>
                </a:solidFill>
                <a:latin typeface="RijksoverheidSansText"/>
              </a:rPr>
              <a:t>	</a:t>
            </a:r>
          </a:p>
        </p:txBody>
      </p:sp>
    </p:spTree>
    <p:extLst>
      <p:ext uri="{BB962C8B-B14F-4D97-AF65-F5344CB8AC3E}">
        <p14:creationId xmlns:p14="http://schemas.microsoft.com/office/powerpoint/2010/main" val="388046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34534-41D7-4220-97A2-5F2EEF9AE257}"/>
              </a:ext>
            </a:extLst>
          </p:cNvPr>
          <p:cNvSpPr>
            <a:spLocks noGrp="1"/>
          </p:cNvSpPr>
          <p:nvPr>
            <p:ph type="title"/>
          </p:nvPr>
        </p:nvSpPr>
        <p:spPr>
          <a:solidFill>
            <a:schemeClr val="accent6"/>
          </a:solidFill>
        </p:spPr>
        <p:txBody>
          <a:bodyPr/>
          <a:lstStyle/>
          <a:p>
            <a:r>
              <a:rPr lang="nl-NL" dirty="0"/>
              <a:t>Opdracht b</a:t>
            </a:r>
          </a:p>
        </p:txBody>
      </p:sp>
      <p:sp>
        <p:nvSpPr>
          <p:cNvPr id="4" name="Tekstvak 3">
            <a:extLst>
              <a:ext uri="{FF2B5EF4-FFF2-40B4-BE49-F238E27FC236}">
                <a16:creationId xmlns:a16="http://schemas.microsoft.com/office/drawing/2014/main" id="{D739C225-F63F-455F-A79D-DF83727248D3}"/>
              </a:ext>
            </a:extLst>
          </p:cNvPr>
          <p:cNvSpPr txBox="1"/>
          <p:nvPr/>
        </p:nvSpPr>
        <p:spPr>
          <a:xfrm>
            <a:off x="6096000" y="2147751"/>
            <a:ext cx="5229225" cy="2031325"/>
          </a:xfrm>
          <a:prstGeom prst="rect">
            <a:avLst/>
          </a:prstGeom>
          <a:solidFill>
            <a:schemeClr val="accent1"/>
          </a:solidFill>
        </p:spPr>
        <p:txBody>
          <a:bodyPr wrap="square">
            <a:spAutoFit/>
          </a:bodyPr>
          <a:lstStyle/>
          <a:p>
            <a:r>
              <a:rPr lang="nl-NL" dirty="0"/>
              <a:t>Mike</a:t>
            </a:r>
            <a:r>
              <a:rPr lang="nl-NL" u="sng" dirty="0"/>
              <a:t>		Methoden: paragraaf 3.4</a:t>
            </a:r>
          </a:p>
          <a:p>
            <a:r>
              <a:rPr lang="nl-NL" dirty="0"/>
              <a:t>	</a:t>
            </a:r>
          </a:p>
          <a:p>
            <a:r>
              <a:rPr lang="nl-NL" u="sng" dirty="0"/>
              <a:t>Abel		Waarom?  4</a:t>
            </a:r>
          </a:p>
          <a:p>
            <a:endParaRPr lang="nl-NL" dirty="0"/>
          </a:p>
          <a:p>
            <a:r>
              <a:rPr lang="nl-NL" u="sng" dirty="0" err="1"/>
              <a:t>Vickey</a:t>
            </a:r>
            <a:r>
              <a:rPr lang="nl-NL" u="sng" dirty="0"/>
              <a:t> 		Stappenplan, 5.1</a:t>
            </a:r>
          </a:p>
          <a:p>
            <a:endParaRPr lang="nl-NL" dirty="0"/>
          </a:p>
          <a:p>
            <a:r>
              <a:rPr lang="nl-NL" u="sng" dirty="0"/>
              <a:t>Pascalle 		Aandachtspunten, 5.2</a:t>
            </a:r>
          </a:p>
        </p:txBody>
      </p:sp>
      <p:sp>
        <p:nvSpPr>
          <p:cNvPr id="6" name="Tekstvak 5">
            <a:extLst>
              <a:ext uri="{FF2B5EF4-FFF2-40B4-BE49-F238E27FC236}">
                <a16:creationId xmlns:a16="http://schemas.microsoft.com/office/drawing/2014/main" id="{BF382B88-4DC7-4A07-A3D8-FF8DCCE78F24}"/>
              </a:ext>
            </a:extLst>
          </p:cNvPr>
          <p:cNvSpPr txBox="1"/>
          <p:nvPr/>
        </p:nvSpPr>
        <p:spPr>
          <a:xfrm>
            <a:off x="838200" y="2147751"/>
            <a:ext cx="4295503" cy="2062103"/>
          </a:xfrm>
          <a:prstGeom prst="rect">
            <a:avLst/>
          </a:prstGeom>
          <a:noFill/>
        </p:spPr>
        <p:txBody>
          <a:bodyPr wrap="square" rtlCol="0">
            <a:spAutoFit/>
          </a:bodyPr>
          <a:lstStyle/>
          <a:p>
            <a:r>
              <a:rPr lang="nl-NL" sz="3200" dirty="0"/>
              <a:t>‘Handreiking Bewonersparticipatie’ op Wiki, les 4 van Stad en wijk. </a:t>
            </a:r>
          </a:p>
        </p:txBody>
      </p:sp>
      <p:sp>
        <p:nvSpPr>
          <p:cNvPr id="3" name="Tekstvak 2">
            <a:extLst>
              <a:ext uri="{FF2B5EF4-FFF2-40B4-BE49-F238E27FC236}">
                <a16:creationId xmlns:a16="http://schemas.microsoft.com/office/drawing/2014/main" id="{1713A2B0-2496-47F2-BDCA-B9033101EE45}"/>
              </a:ext>
            </a:extLst>
          </p:cNvPr>
          <p:cNvSpPr txBox="1"/>
          <p:nvPr/>
        </p:nvSpPr>
        <p:spPr>
          <a:xfrm>
            <a:off x="940283" y="5307496"/>
            <a:ext cx="10311434" cy="923330"/>
          </a:xfrm>
          <a:prstGeom prst="rect">
            <a:avLst/>
          </a:prstGeom>
          <a:noFill/>
        </p:spPr>
        <p:txBody>
          <a:bodyPr wrap="square" rtlCol="0">
            <a:spAutoFit/>
          </a:bodyPr>
          <a:lstStyle/>
          <a:p>
            <a:r>
              <a:rPr lang="nl-NL" dirty="0"/>
              <a:t>Lees je eigen stuk uit deze handreiking</a:t>
            </a:r>
          </a:p>
          <a:p>
            <a:r>
              <a:rPr lang="nl-NL" dirty="0"/>
              <a:t>Maak een samenvatting voor in ons </a:t>
            </a:r>
            <a:r>
              <a:rPr lang="nl-NL" dirty="0" err="1"/>
              <a:t>teamskanaal</a:t>
            </a:r>
            <a:endParaRPr lang="nl-NL" dirty="0"/>
          </a:p>
          <a:p>
            <a:r>
              <a:rPr lang="nl-NL" dirty="0"/>
              <a:t>Vertel ons de essentie! </a:t>
            </a:r>
          </a:p>
        </p:txBody>
      </p:sp>
    </p:spTree>
    <p:extLst>
      <p:ext uri="{BB962C8B-B14F-4D97-AF65-F5344CB8AC3E}">
        <p14:creationId xmlns:p14="http://schemas.microsoft.com/office/powerpoint/2010/main" val="7261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6C315-1305-45FA-91B8-604E045BD7D3}"/>
              </a:ext>
            </a:extLst>
          </p:cNvPr>
          <p:cNvSpPr>
            <a:spLocks noGrp="1"/>
          </p:cNvSpPr>
          <p:nvPr>
            <p:ph type="title"/>
          </p:nvPr>
        </p:nvSpPr>
        <p:spPr>
          <a:solidFill>
            <a:schemeClr val="accent6"/>
          </a:solidFill>
        </p:spPr>
        <p:txBody>
          <a:bodyPr/>
          <a:lstStyle/>
          <a:p>
            <a:r>
              <a:rPr lang="nl-NL" dirty="0"/>
              <a:t>Participatiewaaier </a:t>
            </a:r>
          </a:p>
        </p:txBody>
      </p:sp>
      <p:sp>
        <p:nvSpPr>
          <p:cNvPr id="3" name="Tekstvak 2">
            <a:extLst>
              <a:ext uri="{FF2B5EF4-FFF2-40B4-BE49-F238E27FC236}">
                <a16:creationId xmlns:a16="http://schemas.microsoft.com/office/drawing/2014/main" id="{81E41C7E-312A-4366-A2FF-DA0C28E4713E}"/>
              </a:ext>
            </a:extLst>
          </p:cNvPr>
          <p:cNvSpPr txBox="1"/>
          <p:nvPr/>
        </p:nvSpPr>
        <p:spPr>
          <a:xfrm>
            <a:off x="891208" y="2047461"/>
            <a:ext cx="10409583" cy="3416320"/>
          </a:xfrm>
          <a:prstGeom prst="rect">
            <a:avLst/>
          </a:prstGeom>
          <a:noFill/>
        </p:spPr>
        <p:txBody>
          <a:bodyPr wrap="square" rtlCol="0">
            <a:spAutoFit/>
          </a:bodyPr>
          <a:lstStyle/>
          <a:p>
            <a:r>
              <a:rPr lang="nl-NL" b="1" dirty="0"/>
              <a:t>Terug naar je eigen casus:</a:t>
            </a:r>
          </a:p>
          <a:p>
            <a:endParaRPr lang="nl-NL" dirty="0"/>
          </a:p>
          <a:p>
            <a:pPr marL="285750" indent="-285750">
              <a:buFont typeface="Wingdings" panose="05000000000000000000" pitchFamily="2" charset="2"/>
              <a:buChar char="q"/>
            </a:pPr>
            <a:r>
              <a:rPr lang="nl-NL" sz="2400" dirty="0"/>
              <a:t>Welke participatievorm past bij jullie casussen</a:t>
            </a:r>
          </a:p>
          <a:p>
            <a:pPr marL="285750" indent="-285750">
              <a:buFont typeface="Wingdings" panose="05000000000000000000" pitchFamily="2" charset="2"/>
              <a:buChar char="q"/>
            </a:pPr>
            <a:r>
              <a:rPr lang="nl-NL" sz="2400" dirty="0"/>
              <a:t>Help elkaar om tot een keuze te komen</a:t>
            </a:r>
          </a:p>
          <a:p>
            <a:pPr marL="285750" indent="-285750">
              <a:buFont typeface="Wingdings" panose="05000000000000000000" pitchFamily="2" charset="2"/>
              <a:buChar char="q"/>
            </a:pPr>
            <a:r>
              <a:rPr lang="nl-NL" sz="2400" dirty="0"/>
              <a:t>Bouw de vorm op maar om.</a:t>
            </a:r>
          </a:p>
          <a:p>
            <a:pPr marL="285750" indent="-285750">
              <a:buFont typeface="Wingdings" panose="05000000000000000000" pitchFamily="2" charset="2"/>
              <a:buChar char="q"/>
            </a:pPr>
            <a:endParaRPr lang="nl-NL" sz="2400" dirty="0"/>
          </a:p>
          <a:p>
            <a:pPr marL="285750" indent="-285750">
              <a:buFont typeface="Wingdings" panose="05000000000000000000" pitchFamily="2" charset="2"/>
              <a:buChar char="q"/>
            </a:pPr>
            <a:endParaRPr lang="nl-NL" sz="2400" dirty="0"/>
          </a:p>
          <a:p>
            <a:pPr marL="285750" indent="-285750">
              <a:buFont typeface="Wingdings" panose="05000000000000000000" pitchFamily="2" charset="2"/>
              <a:buChar char="q"/>
            </a:pPr>
            <a:r>
              <a:rPr lang="nl-NL" sz="2400" dirty="0"/>
              <a:t>Test het uit met ons als ‘doelgroep’. </a:t>
            </a:r>
          </a:p>
          <a:p>
            <a:pPr marL="285750" indent="-285750">
              <a:buFontTx/>
              <a:buChar char="-"/>
            </a:pPr>
            <a:endParaRPr lang="nl-NL" dirty="0"/>
          </a:p>
          <a:p>
            <a:pPr marL="285750" indent="-285750">
              <a:buFontTx/>
              <a:buChar char="-"/>
            </a:pPr>
            <a:endParaRPr lang="nl-NL" dirty="0"/>
          </a:p>
        </p:txBody>
      </p:sp>
      <p:sp>
        <p:nvSpPr>
          <p:cNvPr id="4" name="Explosie: 14 punten 3">
            <a:extLst>
              <a:ext uri="{FF2B5EF4-FFF2-40B4-BE49-F238E27FC236}">
                <a16:creationId xmlns:a16="http://schemas.microsoft.com/office/drawing/2014/main" id="{4467DF04-C38C-4209-B598-DFCCE60080D5}"/>
              </a:ext>
            </a:extLst>
          </p:cNvPr>
          <p:cNvSpPr/>
          <p:nvPr/>
        </p:nvSpPr>
        <p:spPr>
          <a:xfrm>
            <a:off x="6639340" y="2484783"/>
            <a:ext cx="5128591" cy="28352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Werkvormen</a:t>
            </a:r>
            <a:r>
              <a:rPr lang="nl-NL" dirty="0"/>
              <a:t> </a:t>
            </a:r>
          </a:p>
        </p:txBody>
      </p:sp>
    </p:spTree>
    <p:extLst>
      <p:ext uri="{BB962C8B-B14F-4D97-AF65-F5344CB8AC3E}">
        <p14:creationId xmlns:p14="http://schemas.microsoft.com/office/powerpoint/2010/main" val="357964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76735-9AC5-4ABC-967C-2BE3244173E9}"/>
              </a:ext>
            </a:extLst>
          </p:cNvPr>
          <p:cNvSpPr>
            <a:spLocks noGrp="1"/>
          </p:cNvSpPr>
          <p:nvPr>
            <p:ph type="title"/>
          </p:nvPr>
        </p:nvSpPr>
        <p:spPr>
          <a:solidFill>
            <a:schemeClr val="accent6"/>
          </a:solidFill>
        </p:spPr>
        <p:txBody>
          <a:bodyPr/>
          <a:lstStyle/>
          <a:p>
            <a:r>
              <a:rPr lang="nl-NL" dirty="0"/>
              <a:t>Leerlingen </a:t>
            </a:r>
            <a:r>
              <a:rPr lang="nl-NL" dirty="0" err="1"/>
              <a:t>Newman</a:t>
            </a:r>
            <a:endParaRPr lang="nl-NL" dirty="0"/>
          </a:p>
        </p:txBody>
      </p:sp>
      <p:sp>
        <p:nvSpPr>
          <p:cNvPr id="5" name="Tekstvak 4">
            <a:extLst>
              <a:ext uri="{FF2B5EF4-FFF2-40B4-BE49-F238E27FC236}">
                <a16:creationId xmlns:a16="http://schemas.microsoft.com/office/drawing/2014/main" id="{673FED78-62EB-4156-96C7-6E72FC5A7BA0}"/>
              </a:ext>
            </a:extLst>
          </p:cNvPr>
          <p:cNvSpPr txBox="1"/>
          <p:nvPr/>
        </p:nvSpPr>
        <p:spPr>
          <a:xfrm>
            <a:off x="838200" y="2042995"/>
            <a:ext cx="10058400" cy="3693319"/>
          </a:xfrm>
          <a:prstGeom prst="rect">
            <a:avLst/>
          </a:prstGeom>
          <a:noFill/>
        </p:spPr>
        <p:txBody>
          <a:bodyPr wrap="square" rtlCol="0">
            <a:spAutoFit/>
          </a:bodyPr>
          <a:lstStyle/>
          <a:p>
            <a:r>
              <a:rPr lang="nl-NL" b="1" dirty="0"/>
              <a:t>We hebben tot de pauze tijd om het bezoek en ieders bijdrage voor te bereiden.</a:t>
            </a:r>
          </a:p>
          <a:p>
            <a:endParaRPr lang="nl-NL" b="1" dirty="0"/>
          </a:p>
          <a:p>
            <a:r>
              <a:rPr lang="nl-NL" b="1" dirty="0"/>
              <a:t>NU: </a:t>
            </a:r>
          </a:p>
          <a:p>
            <a:pPr marL="285750" indent="-285750">
              <a:buFontTx/>
              <a:buChar char="-"/>
            </a:pPr>
            <a:r>
              <a:rPr lang="nl-NL" dirty="0"/>
              <a:t>Doorloop programma en PowerPoint </a:t>
            </a:r>
          </a:p>
          <a:p>
            <a:pPr marL="285750" indent="-285750">
              <a:buFontTx/>
              <a:buChar char="-"/>
            </a:pPr>
            <a:r>
              <a:rPr lang="nl-NL" dirty="0"/>
              <a:t>Taken en rollen doorspreken</a:t>
            </a:r>
          </a:p>
          <a:p>
            <a:pPr marL="285750" indent="-285750">
              <a:buFontTx/>
              <a:buChar char="-"/>
            </a:pPr>
            <a:r>
              <a:rPr lang="nl-NL" dirty="0"/>
              <a:t>Kopietjes maken </a:t>
            </a:r>
          </a:p>
          <a:p>
            <a:pPr marL="285750" indent="-285750">
              <a:buFontTx/>
              <a:buChar char="-"/>
            </a:pPr>
            <a:r>
              <a:rPr lang="nl-NL" dirty="0"/>
              <a:t>Ruimte inrichten</a:t>
            </a:r>
          </a:p>
          <a:p>
            <a:pPr marL="285750" indent="-285750">
              <a:buFontTx/>
              <a:buChar char="-"/>
            </a:pPr>
            <a:r>
              <a:rPr lang="nl-NL" dirty="0"/>
              <a:t>Ranja en lekkers</a:t>
            </a:r>
          </a:p>
          <a:p>
            <a:pPr marL="285750" indent="-285750">
              <a:buFontTx/>
              <a:buChar char="-"/>
            </a:pPr>
            <a:r>
              <a:rPr lang="nl-NL" dirty="0"/>
              <a:t>Uitdeel-cadeautjes </a:t>
            </a:r>
          </a:p>
          <a:p>
            <a:pPr marL="285750" indent="-285750">
              <a:buFontTx/>
              <a:buChar char="-"/>
            </a:pPr>
            <a:r>
              <a:rPr lang="nl-NL" dirty="0"/>
              <a:t>Afstemmen VT-studenten over ontvangst en evaluatie / einde van het programma. </a:t>
            </a:r>
          </a:p>
          <a:p>
            <a:pPr marL="285750" indent="-285750">
              <a:buFontTx/>
              <a:buChar char="-"/>
            </a:pPr>
            <a:endParaRPr lang="nl-NL" dirty="0"/>
          </a:p>
          <a:p>
            <a:endParaRPr lang="nl-NL" dirty="0"/>
          </a:p>
          <a:p>
            <a:endParaRPr lang="nl-NL" b="1" dirty="0"/>
          </a:p>
        </p:txBody>
      </p:sp>
    </p:spTree>
    <p:extLst>
      <p:ext uri="{BB962C8B-B14F-4D97-AF65-F5344CB8AC3E}">
        <p14:creationId xmlns:p14="http://schemas.microsoft.com/office/powerpoint/2010/main" val="154377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550C20CA-FE00-4B48-860C-AA136B5CF2E9}"/>
              </a:ext>
            </a:extLst>
          </p:cNvPr>
          <p:cNvSpPr>
            <a:spLocks noGrp="1"/>
          </p:cNvSpPr>
          <p:nvPr>
            <p:ph type="ftr" sz="quarter" idx="11"/>
          </p:nvPr>
        </p:nvSpPr>
        <p:spPr>
          <a:xfrm>
            <a:off x="1174750" y="6325170"/>
            <a:ext cx="4921250" cy="216000"/>
          </a:xfrm>
        </p:spPr>
        <p:txBody>
          <a:bodyPr/>
          <a:lstStyle/>
          <a:p>
            <a:pPr>
              <a:spcAft>
                <a:spcPts val="600"/>
              </a:spcAft>
            </a:pPr>
            <a:r>
              <a:rPr lang="nl-NL" noProof="0"/>
              <a:t>Onderwerp van de presentatie</a:t>
            </a:r>
          </a:p>
        </p:txBody>
      </p:sp>
      <p:sp>
        <p:nvSpPr>
          <p:cNvPr id="12" name="Date Placeholder 3">
            <a:extLst>
              <a:ext uri="{FF2B5EF4-FFF2-40B4-BE49-F238E27FC236}">
                <a16:creationId xmlns:a16="http://schemas.microsoft.com/office/drawing/2014/main" id="{6AB1CA62-0689-47E0-B450-875FC2EC5D4F}"/>
              </a:ext>
            </a:extLst>
          </p:cNvPr>
          <p:cNvSpPr>
            <a:spLocks noGrp="1"/>
          </p:cNvSpPr>
          <p:nvPr>
            <p:ph type="dt" sz="half" idx="10"/>
          </p:nvPr>
        </p:nvSpPr>
        <p:spPr>
          <a:xfrm>
            <a:off x="371476" y="6325170"/>
            <a:ext cx="803274" cy="216000"/>
          </a:xfrm>
        </p:spPr>
        <p:txBody>
          <a:bodyPr/>
          <a:lstStyle/>
          <a:p>
            <a:pPr>
              <a:spcAft>
                <a:spcPts val="600"/>
              </a:spcAft>
            </a:pPr>
            <a:fld id="{F5D67444-35CA-4F30-A69C-8F275EF502B8}" type="datetime1">
              <a:rPr lang="nl-NL" noProof="0" smtClean="0"/>
              <a:pPr>
                <a:spcAft>
                  <a:spcPts val="600"/>
                </a:spcAft>
              </a:pPr>
              <a:t>6-3-2022</a:t>
            </a:fld>
            <a:endParaRPr lang="nl-NL" noProof="0"/>
          </a:p>
        </p:txBody>
      </p:sp>
      <p:sp>
        <p:nvSpPr>
          <p:cNvPr id="14" name="Subtitle 4">
            <a:extLst>
              <a:ext uri="{FF2B5EF4-FFF2-40B4-BE49-F238E27FC236}">
                <a16:creationId xmlns:a16="http://schemas.microsoft.com/office/drawing/2014/main" id="{640A78AE-3C4D-48F1-9C2F-F1D5930B95A0}"/>
              </a:ext>
            </a:extLst>
          </p:cNvPr>
          <p:cNvSpPr>
            <a:spLocks noGrp="1"/>
          </p:cNvSpPr>
          <p:nvPr>
            <p:ph type="subTitle" idx="1"/>
          </p:nvPr>
        </p:nvSpPr>
        <p:spPr>
          <a:xfrm>
            <a:off x="374650" y="2610355"/>
            <a:ext cx="5645149" cy="35189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chemeClr val="accent1"/>
                </a:solidFill>
                <a:effectLst/>
                <a:uLnTx/>
                <a:uFillTx/>
                <a:latin typeface="Arial"/>
                <a:ea typeface="+mn-ea"/>
                <a:cs typeface="+mn-cs"/>
              </a:rPr>
              <a:t> </a:t>
            </a:r>
            <a:r>
              <a:rPr kumimoji="0" lang="nl-NL" sz="3200" b="0" i="0" u="none" strike="noStrike" kern="1200" cap="none" spc="0" normalizeH="0" baseline="0" noProof="0" dirty="0">
                <a:ln>
                  <a:noFill/>
                </a:ln>
                <a:solidFill>
                  <a:schemeClr val="accent1"/>
                </a:solidFill>
                <a:effectLst/>
                <a:uLnTx/>
                <a:uFillTx/>
                <a:latin typeface="Arial Black"/>
                <a:ea typeface="+mn-ea"/>
                <a:cs typeface="+mn-cs"/>
              </a:rPr>
              <a:t>1. De opleiding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chemeClr val="accent1"/>
                </a:solidFill>
                <a:effectLst/>
                <a:uLnTx/>
                <a:uFillTx/>
                <a:latin typeface="Arial Black"/>
                <a:ea typeface="+mn-ea"/>
                <a:cs typeface="+mn-cs"/>
              </a:rPr>
              <a:t> 2. Jullie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chemeClr val="accent1"/>
                </a:solidFill>
                <a:effectLst/>
                <a:uLnTx/>
                <a:uFillTx/>
                <a:latin typeface="Arial Black"/>
                <a:ea typeface="+mn-ea"/>
                <a:cs typeface="+mn-cs"/>
              </a:rPr>
              <a:t> 3. Het gebied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chemeClr val="accent1"/>
                </a:solidFill>
                <a:effectLst/>
                <a:uLnTx/>
                <a:uFillTx/>
                <a:latin typeface="Arial Black"/>
                <a:ea typeface="+mn-ea"/>
                <a:cs typeface="+mn-cs"/>
              </a:rPr>
              <a:t> 4. Ons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chemeClr val="accent1"/>
                </a:solidFill>
                <a:effectLst/>
                <a:uLnTx/>
                <a:uFillTx/>
                <a:latin typeface="Arial Black"/>
                <a:ea typeface="+mn-ea"/>
                <a:cs typeface="+mn-cs"/>
              </a:rPr>
              <a:t> 5. Braindump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3200" dirty="0">
                <a:solidFill>
                  <a:schemeClr val="accent1"/>
                </a:solidFill>
                <a:latin typeface="Arial Black"/>
              </a:rPr>
              <a:t> 6. Afronding </a:t>
            </a:r>
            <a:endParaRPr kumimoji="0" lang="nl-NL" sz="3200" b="0" i="0" u="none" strike="noStrike" kern="1200" cap="none" spc="0" normalizeH="0" baseline="0" noProof="0" dirty="0">
              <a:ln>
                <a:noFill/>
              </a:ln>
              <a:solidFill>
                <a:schemeClr val="accent1"/>
              </a:solidFill>
              <a:effectLst/>
              <a:uLnTx/>
              <a:uFillTx/>
              <a:latin typeface="Arial Black"/>
              <a:ea typeface="+mn-ea"/>
              <a:cs typeface="+mn-cs"/>
            </a:endParaRPr>
          </a:p>
          <a:p>
            <a:endParaRPr lang="en-US" dirty="0">
              <a:solidFill>
                <a:schemeClr val="accent1"/>
              </a:solidFill>
            </a:endParaRPr>
          </a:p>
        </p:txBody>
      </p:sp>
      <p:sp>
        <p:nvSpPr>
          <p:cNvPr id="2" name="Titel 1">
            <a:extLst>
              <a:ext uri="{FF2B5EF4-FFF2-40B4-BE49-F238E27FC236}">
                <a16:creationId xmlns:a16="http://schemas.microsoft.com/office/drawing/2014/main" id="{5479C0EB-BA6D-43AE-AEBB-D678D7E1431A}"/>
              </a:ext>
            </a:extLst>
          </p:cNvPr>
          <p:cNvSpPr>
            <a:spLocks noGrp="1"/>
          </p:cNvSpPr>
          <p:nvPr>
            <p:ph type="ctrTitle"/>
          </p:nvPr>
        </p:nvSpPr>
        <p:spPr>
          <a:xfrm>
            <a:off x="371475" y="296862"/>
            <a:ext cx="7197725" cy="2088000"/>
          </a:xfrm>
        </p:spPr>
        <p:txBody>
          <a:bodyPr wrap="square" anchor="t">
            <a:normAutofit/>
          </a:bodyPr>
          <a:lstStyle/>
          <a:p>
            <a:r>
              <a:rPr lang="nl-NL" dirty="0"/>
              <a:t>Programma:</a:t>
            </a:r>
          </a:p>
        </p:txBody>
      </p:sp>
      <p:sp>
        <p:nvSpPr>
          <p:cNvPr id="3" name="Tijdelijke aanduiding voor datum 2">
            <a:extLst>
              <a:ext uri="{FF2B5EF4-FFF2-40B4-BE49-F238E27FC236}">
                <a16:creationId xmlns:a16="http://schemas.microsoft.com/office/drawing/2014/main" id="{04368F4B-F903-4BC4-852E-62CE79C1348E}"/>
              </a:ext>
            </a:extLst>
          </p:cNvPr>
          <p:cNvSpPr>
            <a:spLocks noGrp="1"/>
          </p:cNvSpPr>
          <p:nvPr>
            <p:ph type="dt" sz="half" idx="10"/>
          </p:nvPr>
        </p:nvSpPr>
        <p:spPr/>
        <p:txBody>
          <a:bodyPr/>
          <a:lstStyle/>
          <a:p>
            <a:pPr>
              <a:spcAft>
                <a:spcPts val="600"/>
              </a:spcAft>
            </a:pPr>
            <a:fld id="{A92644BC-DF8B-4D67-A7E7-632056BAF6A3}" type="datetime1">
              <a:rPr lang="nl-NL" smtClean="0"/>
              <a:pPr>
                <a:spcAft>
                  <a:spcPts val="600"/>
                </a:spcAft>
              </a:pPr>
              <a:t>6-3-2022</a:t>
            </a:fld>
            <a:endParaRPr lang="en-GB"/>
          </a:p>
        </p:txBody>
      </p:sp>
      <p:sp>
        <p:nvSpPr>
          <p:cNvPr id="5" name="Tijdelijke aanduiding voor dianummer 4">
            <a:extLst>
              <a:ext uri="{FF2B5EF4-FFF2-40B4-BE49-F238E27FC236}">
                <a16:creationId xmlns:a16="http://schemas.microsoft.com/office/drawing/2014/main" id="{13D02D88-7BB6-419D-8711-CA85A42EBEAB}"/>
              </a:ext>
            </a:extLst>
          </p:cNvPr>
          <p:cNvSpPr>
            <a:spLocks noGrp="1"/>
          </p:cNvSpPr>
          <p:nvPr>
            <p:ph type="sldNum" sz="quarter" idx="12"/>
          </p:nvPr>
        </p:nvSpPr>
        <p:spPr/>
        <p:txBody>
          <a:bodyPr/>
          <a:lstStyle/>
          <a:p>
            <a:pPr>
              <a:spcAft>
                <a:spcPts val="600"/>
              </a:spcAft>
            </a:pPr>
            <a:fld id="{45B76B8B-DE07-48A4-9913-B57A52F2F853}" type="slidenum">
              <a:rPr lang="en-GB" smtClean="0"/>
              <a:pPr>
                <a:spcAft>
                  <a:spcPts val="600"/>
                </a:spcAft>
              </a:pPr>
              <a:t>16</a:t>
            </a:fld>
            <a:endParaRPr lang="en-GB"/>
          </a:p>
        </p:txBody>
      </p:sp>
    </p:spTree>
    <p:extLst>
      <p:ext uri="{BB962C8B-B14F-4D97-AF65-F5344CB8AC3E}">
        <p14:creationId xmlns:p14="http://schemas.microsoft.com/office/powerpoint/2010/main" val="360011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E9FB5-8567-4E14-AFA5-5EDB38489004}"/>
              </a:ext>
            </a:extLst>
          </p:cNvPr>
          <p:cNvSpPr>
            <a:spLocks noGrp="1"/>
          </p:cNvSpPr>
          <p:nvPr>
            <p:ph type="title"/>
          </p:nvPr>
        </p:nvSpPr>
        <p:spPr>
          <a:xfrm>
            <a:off x="838200" y="0"/>
            <a:ext cx="10515600" cy="1325563"/>
          </a:xfrm>
        </p:spPr>
        <p:txBody>
          <a:bodyPr/>
          <a:lstStyle/>
          <a:p>
            <a:r>
              <a:rPr lang="nl-NL" dirty="0"/>
              <a:t>Wie doet wat? </a:t>
            </a:r>
          </a:p>
        </p:txBody>
      </p:sp>
      <p:sp>
        <p:nvSpPr>
          <p:cNvPr id="3" name="Subtitle 4">
            <a:extLst>
              <a:ext uri="{FF2B5EF4-FFF2-40B4-BE49-F238E27FC236}">
                <a16:creationId xmlns:a16="http://schemas.microsoft.com/office/drawing/2014/main" id="{97C97C9B-557D-497A-B175-E2046589626A}"/>
              </a:ext>
            </a:extLst>
          </p:cNvPr>
          <p:cNvSpPr txBox="1">
            <a:spLocks/>
          </p:cNvSpPr>
          <p:nvPr/>
        </p:nvSpPr>
        <p:spPr>
          <a:xfrm>
            <a:off x="752337" y="1159242"/>
            <a:ext cx="10601463" cy="3518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nl-NL" dirty="0"/>
              <a:t> </a:t>
            </a:r>
            <a:r>
              <a:rPr lang="nl-NL" sz="2400" dirty="0"/>
              <a:t>1. De opleiding &gt; Pascalle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2. Jullie project &gt; Job</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3. Het gebied &gt; toelichting door Pascalle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Daarna rondleiding: we verdelen in 4 groepjes en we lopen ieder met een klein groepje door Spoorgebied  &gt; zie ook de opdracht!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4. Ons project &gt; jullie vertellen (ter inspiratie) over jullie IBS Inrichting van een gebied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5. Braindump &gt; Pascalle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6. Afronding &gt; Job en Pascalle </a:t>
            </a:r>
            <a:endParaRPr lang="en-US" sz="2400" dirty="0"/>
          </a:p>
        </p:txBody>
      </p:sp>
      <p:sp>
        <p:nvSpPr>
          <p:cNvPr id="4" name="Ovaal 3">
            <a:extLst>
              <a:ext uri="{FF2B5EF4-FFF2-40B4-BE49-F238E27FC236}">
                <a16:creationId xmlns:a16="http://schemas.microsoft.com/office/drawing/2014/main" id="{0B987C59-9F3F-43BA-82FA-869688CF6312}"/>
              </a:ext>
            </a:extLst>
          </p:cNvPr>
          <p:cNvSpPr/>
          <p:nvPr/>
        </p:nvSpPr>
        <p:spPr>
          <a:xfrm>
            <a:off x="8030817" y="5016618"/>
            <a:ext cx="3627783" cy="1630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Wat vergeten we??!! </a:t>
            </a:r>
          </a:p>
        </p:txBody>
      </p:sp>
    </p:spTree>
    <p:extLst>
      <p:ext uri="{BB962C8B-B14F-4D97-AF65-F5344CB8AC3E}">
        <p14:creationId xmlns:p14="http://schemas.microsoft.com/office/powerpoint/2010/main" val="70550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1">
            <a:extLst>
              <a:ext uri="{FF2B5EF4-FFF2-40B4-BE49-F238E27FC236}">
                <a16:creationId xmlns:a16="http://schemas.microsoft.com/office/drawing/2014/main" id="{A54F76EA-66E3-4C7F-AB38-932769B3BAE0}"/>
              </a:ext>
            </a:extLst>
          </p:cNvPr>
          <p:cNvPicPr>
            <a:picLocks noChangeAspect="1"/>
          </p:cNvPicPr>
          <p:nvPr/>
        </p:nvPicPr>
        <p:blipFill rotWithShape="1">
          <a:blip r:embed="rId2"/>
          <a:srcRect l="3553" t="9091" r="19745"/>
          <a:stretch/>
        </p:blipFill>
        <p:spPr>
          <a:xfrm>
            <a:off x="3523488" y="10"/>
            <a:ext cx="8668512" cy="6857990"/>
          </a:xfrm>
          <a:prstGeom prst="rect">
            <a:avLst/>
          </a:prstGeom>
        </p:spPr>
      </p:pic>
      <p:sp>
        <p:nvSpPr>
          <p:cNvPr id="46" name="Rectangle 3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kstvak 1">
            <a:extLst>
              <a:ext uri="{FF2B5EF4-FFF2-40B4-BE49-F238E27FC236}">
                <a16:creationId xmlns:a16="http://schemas.microsoft.com/office/drawing/2014/main" id="{564A8CAF-B7AE-4C8B-855A-7C0FE7A6B1FA}"/>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i="1" dirty="0" err="1">
                <a:latin typeface="+mj-lt"/>
                <a:ea typeface="+mj-ea"/>
                <a:cs typeface="+mj-cs"/>
              </a:rPr>
              <a:t>Programma</a:t>
            </a:r>
            <a:r>
              <a:rPr lang="en-US" sz="4800" b="1" dirty="0">
                <a:latin typeface="+mj-lt"/>
                <a:ea typeface="+mj-ea"/>
                <a:cs typeface="+mj-cs"/>
              </a:rPr>
              <a:t> </a:t>
            </a:r>
          </a:p>
        </p:txBody>
      </p:sp>
      <p:sp>
        <p:nvSpPr>
          <p:cNvPr id="47" name="Rectangle 3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E74117BE-3EC4-45B4-9C03-3B8F0899EA13}"/>
              </a:ext>
            </a:extLst>
          </p:cNvPr>
          <p:cNvSpPr txBox="1"/>
          <p:nvPr/>
        </p:nvSpPr>
        <p:spPr>
          <a:xfrm>
            <a:off x="5059680" y="887184"/>
            <a:ext cx="6942917" cy="3776472"/>
          </a:xfrm>
          <a:prstGeom prst="rect">
            <a:avLst/>
          </a:prstGeom>
        </p:spPr>
        <p:txBody>
          <a:bodyPr vert="horz" lIns="91440" tIns="45720" rIns="91440" bIns="45720" rtlCol="0">
            <a:normAutofit/>
          </a:bodyPr>
          <a:lstStyle/>
          <a:p>
            <a:pPr>
              <a:lnSpc>
                <a:spcPct val="110000"/>
              </a:lnSpc>
              <a:spcBef>
                <a:spcPct val="0"/>
              </a:spcBef>
              <a:spcAft>
                <a:spcPts val="600"/>
              </a:spcAft>
            </a:pPr>
            <a:endParaRPr lang="en-US" dirty="0"/>
          </a:p>
        </p:txBody>
      </p:sp>
      <p:graphicFrame>
        <p:nvGraphicFramePr>
          <p:cNvPr id="14" name="Tekstvak 2">
            <a:extLst>
              <a:ext uri="{FF2B5EF4-FFF2-40B4-BE49-F238E27FC236}">
                <a16:creationId xmlns:a16="http://schemas.microsoft.com/office/drawing/2014/main" id="{9E77412C-5AD0-42B6-8DDF-FDE9BB60336D}"/>
              </a:ext>
            </a:extLst>
          </p:cNvPr>
          <p:cNvGraphicFramePr/>
          <p:nvPr>
            <p:extLst>
              <p:ext uri="{D42A27DB-BD31-4B8C-83A1-F6EECF244321}">
                <p14:modId xmlns:p14="http://schemas.microsoft.com/office/powerpoint/2010/main" val="2190786592"/>
              </p:ext>
            </p:extLst>
          </p:nvPr>
        </p:nvGraphicFramePr>
        <p:xfrm>
          <a:off x="371094" y="2718054"/>
          <a:ext cx="3438906" cy="320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83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4AF8984-B5D4-4DE1-958E-88B296A6F906}"/>
              </a:ext>
            </a:extLst>
          </p:cNvPr>
          <p:cNvSpPr txBox="1"/>
          <p:nvPr/>
        </p:nvSpPr>
        <p:spPr>
          <a:xfrm>
            <a:off x="1080880" y="749612"/>
            <a:ext cx="8868190" cy="584775"/>
          </a:xfrm>
          <a:prstGeom prst="rect">
            <a:avLst/>
          </a:prstGeom>
          <a:noFill/>
        </p:spPr>
        <p:txBody>
          <a:bodyPr wrap="square">
            <a:spAutoFit/>
          </a:bodyPr>
          <a:lstStyle/>
          <a:p>
            <a:r>
              <a:rPr lang="nl-NL" sz="3200" dirty="0">
                <a:effectLst/>
                <a:latin typeface="Calibri" panose="020F0502020204030204" pitchFamily="34" charset="0"/>
                <a:ea typeface="Arial" panose="020B0604020202020204" pitchFamily="34" charset="0"/>
                <a:cs typeface="Times New Roman" panose="02020603050405020304" pitchFamily="18" charset="0"/>
              </a:rPr>
              <a:t>LA Betrekken van kwetsbare bewoners </a:t>
            </a:r>
            <a:endParaRPr lang="nl-NL" sz="3200" dirty="0"/>
          </a:p>
        </p:txBody>
      </p:sp>
    </p:spTree>
    <p:extLst>
      <p:ext uri="{BB962C8B-B14F-4D97-AF65-F5344CB8AC3E}">
        <p14:creationId xmlns:p14="http://schemas.microsoft.com/office/powerpoint/2010/main" val="211608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37984" y="343968"/>
            <a:ext cx="9039249" cy="523220"/>
          </a:xfrm>
          <a:prstGeom prst="rect">
            <a:avLst/>
          </a:prstGeom>
          <a:noFill/>
        </p:spPr>
        <p:txBody>
          <a:bodyPr wrap="square" rtlCol="0" anchor="t">
            <a:spAutoFit/>
          </a:bodyPr>
          <a:lstStyle/>
          <a:p>
            <a:pPr fontAlgn="base">
              <a:spcBef>
                <a:spcPct val="0"/>
              </a:spcBef>
              <a:spcAft>
                <a:spcPct val="0"/>
              </a:spcAft>
              <a:defRPr/>
            </a:pPr>
            <a:r>
              <a:rPr lang="nl-NL" sz="2800" b="1" dirty="0">
                <a:latin typeface="Arial"/>
                <a:cs typeface="Arial"/>
              </a:rPr>
              <a:t>2022 </a:t>
            </a:r>
            <a:r>
              <a:rPr kumimoji="0" lang="nl-NL" sz="2800" b="1" i="0" u="none" strike="noStrike" kern="1200" cap="none" spc="0" normalizeH="0" baseline="0" noProof="0" dirty="0">
                <a:ln>
                  <a:noFill/>
                </a:ln>
                <a:effectLst/>
                <a:uLnTx/>
                <a:uFillTx/>
                <a:latin typeface="Arial"/>
                <a:cs typeface="Arial"/>
              </a:rPr>
              <a:t>DCV LA 3 SW Kwetsbare bewoners activeren.</a:t>
            </a:r>
            <a:r>
              <a:rPr lang="nl-NL" sz="2800" b="1" dirty="0">
                <a:latin typeface="Arial"/>
                <a:cs typeface="Arial"/>
              </a:rPr>
              <a:t> </a:t>
            </a:r>
            <a:endParaRPr kumimoji="0" lang="nl-NL" sz="2800" b="1" i="0" u="none" strike="noStrike" kern="1200" cap="none" spc="0" normalizeH="0" baseline="0" noProof="0" dirty="0">
              <a:ln>
                <a:noFill/>
              </a:ln>
              <a:effectLst/>
              <a:uLnTx/>
              <a:uFillTx/>
              <a:latin typeface="Arial" charset="0"/>
              <a:ea typeface="+mn-ea"/>
              <a:cs typeface="Arial" charset="0"/>
            </a:endParaRPr>
          </a:p>
        </p:txBody>
      </p:sp>
      <p:sp>
        <p:nvSpPr>
          <p:cNvPr id="5" name="Text Box 7"/>
          <p:cNvSpPr txBox="1">
            <a:spLocks noChangeArrowheads="1"/>
          </p:cNvSpPr>
          <p:nvPr/>
        </p:nvSpPr>
        <p:spPr bwMode="auto">
          <a:xfrm>
            <a:off x="2226148" y="1083616"/>
            <a:ext cx="417611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Leerdoel</a:t>
            </a:r>
          </a:p>
          <a:p>
            <a:pPr fontAlgn="base">
              <a:spcBef>
                <a:spcPct val="0"/>
              </a:spcBef>
              <a:spcAft>
                <a:spcPct val="0"/>
              </a:spcAft>
              <a:defRPr/>
            </a:pPr>
            <a:r>
              <a:rPr kumimoji="0" lang="nl-NL" sz="1200" b="0" i="0" u="none" strike="noStrike" kern="1200" cap="none" spc="0" normalizeH="0" baseline="0" noProof="0" dirty="0">
                <a:ln>
                  <a:noFill/>
                </a:ln>
                <a:effectLst/>
                <a:uLnTx/>
                <a:uFillTx/>
                <a:latin typeface="Arial"/>
                <a:ea typeface="Calibri" pitchFamily="34" charset="0"/>
                <a:cs typeface="Arial"/>
              </a:rPr>
              <a:t>Een plan maken over het betrekken van kwetsbare bewoners </a:t>
            </a:r>
            <a:r>
              <a:rPr lang="nl-NL" sz="1200" dirty="0">
                <a:latin typeface="Arial"/>
                <a:ea typeface="Calibri" pitchFamily="34" charset="0"/>
                <a:cs typeface="Arial"/>
              </a:rPr>
              <a:t>van de wijk of stad bij jullie community.   </a:t>
            </a:r>
            <a:endParaRPr kumimoji="0" lang="nl-NL" sz="1100" b="0" i="0" u="none" strike="noStrike" kern="1200" cap="none" spc="0" normalizeH="0" baseline="0" noProof="0" dirty="0">
              <a:ln>
                <a:noFill/>
              </a:ln>
              <a:effectLst/>
              <a:uLnTx/>
              <a:uFillTx/>
              <a:latin typeface="Arial" charset="0"/>
              <a:ea typeface="Calibri" pitchFamily="34" charset="0"/>
              <a:cs typeface="Arial" charset="0"/>
            </a:endParaRPr>
          </a:p>
        </p:txBody>
      </p:sp>
      <p:sp>
        <p:nvSpPr>
          <p:cNvPr id="6" name="Text Box 8"/>
          <p:cNvSpPr txBox="1">
            <a:spLocks noChangeArrowheads="1"/>
          </p:cNvSpPr>
          <p:nvPr/>
        </p:nvSpPr>
        <p:spPr bwMode="auto">
          <a:xfrm>
            <a:off x="2206554" y="1989498"/>
            <a:ext cx="4176119" cy="1384995"/>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Leerproduct</a:t>
            </a:r>
          </a:p>
          <a:p>
            <a:pPr fontAlgn="base">
              <a:spcBef>
                <a:spcPct val="0"/>
              </a:spcBef>
              <a:spcAft>
                <a:spcPct val="0"/>
              </a:spcAft>
              <a:defRPr/>
            </a:pPr>
            <a:r>
              <a:rPr kumimoji="0" lang="nl-NL" sz="1200" b="0" i="0" u="none" strike="noStrike" kern="1200" cap="none" spc="0" normalizeH="0" baseline="0" noProof="0" dirty="0">
                <a:ln>
                  <a:noFill/>
                </a:ln>
                <a:effectLst/>
                <a:uLnTx/>
                <a:uFillTx/>
                <a:latin typeface="Arial"/>
                <a:ea typeface="Calibri" pitchFamily="34" charset="0"/>
                <a:cs typeface="Arial"/>
              </a:rPr>
              <a:t>Een actieplan </a:t>
            </a:r>
            <a:r>
              <a:rPr lang="nl-NL" sz="1200" dirty="0">
                <a:latin typeface="Arial"/>
                <a:ea typeface="Calibri" pitchFamily="34" charset="0"/>
                <a:cs typeface="Arial"/>
              </a:rPr>
              <a:t>voor de opdrachtgever waarin</a:t>
            </a:r>
            <a:r>
              <a:rPr kumimoji="0" lang="nl-NL" sz="1200" b="0" i="0" u="none" strike="noStrike" kern="1200" cap="none" spc="0" normalizeH="0" baseline="0" noProof="0" dirty="0">
                <a:ln>
                  <a:noFill/>
                </a:ln>
                <a:effectLst/>
                <a:uLnTx/>
                <a:uFillTx/>
                <a:latin typeface="Arial"/>
                <a:ea typeface="Calibri" pitchFamily="34" charset="0"/>
                <a:cs typeface="Arial"/>
              </a:rPr>
              <a:t> je drie kwetsbare groepen onderzoekt en beschrijft. Je creëert en beschrijft voor alle drie de groepen een manier waarop zij betrokken worden en mee kunnen </a:t>
            </a:r>
            <a:r>
              <a:rPr lang="nl-NL" sz="1200" dirty="0">
                <a:latin typeface="Arial"/>
                <a:ea typeface="Calibri" pitchFamily="34" charset="0"/>
                <a:cs typeface="Arial"/>
              </a:rPr>
              <a:t>met de community. </a:t>
            </a:r>
            <a:r>
              <a:rPr kumimoji="0" lang="nl-NL" sz="1200" b="0" i="0" u="none" strike="noStrike" kern="1200" cap="none" spc="0" normalizeH="0" baseline="0" noProof="0" dirty="0">
                <a:ln>
                  <a:noFill/>
                </a:ln>
                <a:effectLst/>
                <a:uLnTx/>
                <a:uFillTx/>
                <a:latin typeface="Arial"/>
                <a:ea typeface="Calibri" pitchFamily="34" charset="0"/>
                <a:cs typeface="Arial"/>
              </a:rPr>
              <a:t>Hierbij besteed je in ieder geval aandacht aan communicatie, toegankelijkheid en financiën.</a:t>
            </a:r>
            <a:r>
              <a:rPr lang="nl-NL" sz="1200" dirty="0">
                <a:latin typeface="Arial"/>
                <a:ea typeface="Calibri" pitchFamily="34" charset="0"/>
                <a:cs typeface="Arial"/>
              </a:rPr>
              <a:t>  </a:t>
            </a:r>
            <a:endParaRPr kumimoji="0" lang="nl-NL" sz="1200" b="0" i="0" u="none" strike="noStrike" kern="1200" cap="none" spc="0" normalizeH="0" baseline="0" noProof="0" dirty="0">
              <a:ln>
                <a:noFill/>
              </a:ln>
              <a:effectLst/>
              <a:uLnTx/>
              <a:uFillTx/>
              <a:latin typeface="Arial" charset="0"/>
              <a:ea typeface="Calibri" pitchFamily="34" charset="0"/>
              <a:cs typeface="Arial" charset="0"/>
            </a:endParaRPr>
          </a:p>
        </p:txBody>
      </p:sp>
      <p:sp>
        <p:nvSpPr>
          <p:cNvPr id="7" name="Text Box 9"/>
          <p:cNvSpPr txBox="1">
            <a:spLocks noChangeArrowheads="1"/>
          </p:cNvSpPr>
          <p:nvPr/>
        </p:nvSpPr>
        <p:spPr bwMode="auto">
          <a:xfrm>
            <a:off x="2211052" y="3483286"/>
            <a:ext cx="4178077"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err="1">
                <a:ln>
                  <a:noFill/>
                </a:ln>
                <a:solidFill>
                  <a:srgbClr val="0070C0"/>
                </a:solidFill>
                <a:effectLst/>
                <a:uLnTx/>
                <a:uFillTx/>
                <a:latin typeface="Arial" charset="0"/>
                <a:ea typeface="Calibri" pitchFamily="34" charset="0"/>
                <a:cs typeface="Arial" charset="0"/>
              </a:rPr>
              <a:t>Leerpad</a:t>
            </a: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Zoek uit welke kwetsbare </a:t>
            </a:r>
            <a:r>
              <a:rPr lang="nl-NL" sz="1200" dirty="0">
                <a:latin typeface="Arial"/>
                <a:ea typeface="Calibri" pitchFamily="34" charset="0"/>
                <a:cs typeface="Arial"/>
              </a:rPr>
              <a:t>groepen je wil</a:t>
            </a:r>
            <a:r>
              <a:rPr kumimoji="0" lang="nl-NL" sz="1200" b="0" i="0" u="none" strike="noStrike" kern="1200" cap="none" spc="0" normalizeH="0" baseline="0" noProof="0" dirty="0">
                <a:ln>
                  <a:noFill/>
                </a:ln>
                <a:effectLst/>
                <a:uLnTx/>
                <a:uFillTx/>
                <a:latin typeface="Arial"/>
                <a:ea typeface="Calibri" pitchFamily="34" charset="0"/>
                <a:cs typeface="Arial"/>
              </a:rPr>
              <a:t> activeren</a:t>
            </a:r>
            <a:r>
              <a:rPr lang="nl-NL" sz="1200" dirty="0">
                <a:latin typeface="Arial"/>
                <a:ea typeface="Calibri" pitchFamily="34" charset="0"/>
                <a:cs typeface="Arial"/>
              </a:rPr>
              <a:t> voor de community.</a:t>
            </a:r>
            <a:endParaRPr lang="nl-NL" sz="1200" b="0" i="0" u="none" strike="noStrike" kern="1200" cap="none" spc="0" normalizeH="0" baseline="0" noProof="0" dirty="0">
              <a:ln>
                <a:noFill/>
              </a:ln>
              <a:effectLst/>
              <a:uLnTx/>
              <a:uFillTx/>
              <a:latin typeface="Arial" charset="0"/>
              <a:ea typeface="Calibri" pitchFamily="34" charset="0"/>
              <a:cs typeface="Arial" charset="0"/>
            </a:endParaRP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Onderzoek wat de krachten en knelpunten zijn voor die groepen </a:t>
            </a:r>
            <a:r>
              <a:rPr lang="nl-NL" sz="1200" dirty="0">
                <a:latin typeface="Arial"/>
                <a:ea typeface="Calibri" pitchFamily="34" charset="0"/>
                <a:cs typeface="Arial"/>
              </a:rPr>
              <a:t>en </a:t>
            </a:r>
            <a:r>
              <a:rPr kumimoji="0" lang="nl-NL" sz="1200" b="0" i="0" u="none" strike="noStrike" kern="1200" cap="none" spc="0" normalizeH="0" baseline="0" noProof="0" dirty="0">
                <a:ln>
                  <a:noFill/>
                </a:ln>
                <a:effectLst/>
                <a:uLnTx/>
                <a:uFillTx/>
                <a:latin typeface="Arial"/>
                <a:ea typeface="Calibri" pitchFamily="34" charset="0"/>
                <a:cs typeface="Arial"/>
              </a:rPr>
              <a:t>beschrijf die.</a:t>
            </a:r>
            <a:r>
              <a:rPr lang="nl-NL" sz="1200" dirty="0">
                <a:latin typeface="Arial"/>
                <a:ea typeface="Calibri" pitchFamily="34" charset="0"/>
                <a:cs typeface="Arial"/>
              </a:rPr>
              <a:t> </a:t>
            </a:r>
            <a:endParaRPr lang="nl-NL" sz="1200" b="0" i="0" u="none" strike="noStrike" kern="1200" cap="none" spc="0" normalizeH="0" baseline="0" noProof="0" dirty="0">
              <a:ln>
                <a:noFill/>
              </a:ln>
              <a:effectLst/>
              <a:uLnTx/>
              <a:uFillTx/>
              <a:latin typeface="Arial" charset="0"/>
              <a:ea typeface="Calibri" pitchFamily="34" charset="0"/>
              <a:cs typeface="Arial" charset="0"/>
            </a:endParaRPr>
          </a:p>
          <a:p>
            <a:pPr marL="171450" indent="-171450">
              <a:spcBef>
                <a:spcPct val="0"/>
              </a:spcBef>
              <a:spcAft>
                <a:spcPct val="0"/>
              </a:spcAft>
              <a:buFontTx/>
              <a:buChar char="-"/>
              <a:tabLst/>
              <a:defRPr/>
            </a:pPr>
            <a:r>
              <a:rPr lang="nl-NL" sz="1200" dirty="0">
                <a:latin typeface="Arial"/>
                <a:ea typeface="Calibri" pitchFamily="34" charset="0"/>
                <a:cs typeface="Arial"/>
              </a:rPr>
              <a:t>Kies een model voor participatie dat hierbij past en motiveer je keuze. </a:t>
            </a: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Motiveer waarom het belangrijk is dat deze </a:t>
            </a:r>
            <a:r>
              <a:rPr lang="nl-NL" sz="1200" dirty="0">
                <a:latin typeface="Arial"/>
                <a:ea typeface="Calibri" pitchFamily="34" charset="0"/>
                <a:cs typeface="Arial"/>
              </a:rPr>
              <a:t>groepen  </a:t>
            </a:r>
            <a:r>
              <a:rPr kumimoji="0" lang="nl-NL" sz="1200" b="0" i="0" u="none" strike="noStrike" kern="1200" cap="none" spc="0" normalizeH="0" baseline="0" noProof="0" dirty="0">
                <a:ln>
                  <a:noFill/>
                </a:ln>
                <a:effectLst/>
                <a:uLnTx/>
                <a:uFillTx/>
                <a:latin typeface="Arial"/>
                <a:ea typeface="Calibri" pitchFamily="34" charset="0"/>
                <a:cs typeface="Arial"/>
              </a:rPr>
              <a:t>betrokken worden bij </a:t>
            </a:r>
            <a:r>
              <a:rPr lang="nl-NL" sz="1200" dirty="0">
                <a:latin typeface="Arial"/>
                <a:ea typeface="Calibri" pitchFamily="34" charset="0"/>
                <a:cs typeface="Arial"/>
              </a:rPr>
              <a:t>deze community. </a:t>
            </a:r>
            <a:endParaRPr lang="nl-NL" sz="1200" b="0" i="0" u="none" strike="noStrike" kern="1200" cap="none" spc="0" normalizeH="0" baseline="0" noProof="0" dirty="0">
              <a:ln>
                <a:noFill/>
              </a:ln>
              <a:effectLst/>
              <a:uLnTx/>
              <a:uFillTx/>
              <a:latin typeface="Arial"/>
              <a:ea typeface="Calibri" pitchFamily="34" charset="0"/>
              <a:cs typeface="Arial"/>
            </a:endParaRPr>
          </a:p>
          <a:p>
            <a:pPr marL="171450" indent="-171450" fontAlgn="base">
              <a:spcBef>
                <a:spcPct val="0"/>
              </a:spcBef>
              <a:spcAft>
                <a:spcPct val="0"/>
              </a:spcAft>
              <a:buFontTx/>
              <a:buChar char="-"/>
              <a:tabLst/>
              <a:defRPr/>
            </a:pPr>
            <a:r>
              <a:rPr lang="nl-NL" sz="1200" dirty="0">
                <a:latin typeface="Arial"/>
                <a:ea typeface="Calibri" pitchFamily="34" charset="0"/>
                <a:cs typeface="Arial"/>
              </a:rPr>
              <a:t>Op welke concrete manieren kun je </a:t>
            </a:r>
            <a:r>
              <a:rPr kumimoji="0" lang="nl-NL" sz="1200" b="0" i="0" u="none" strike="noStrike" kern="1200" cap="none" spc="0" normalizeH="0" baseline="0" noProof="0" dirty="0">
                <a:ln>
                  <a:noFill/>
                </a:ln>
                <a:effectLst/>
                <a:uLnTx/>
                <a:uFillTx/>
                <a:latin typeface="Arial"/>
                <a:ea typeface="Calibri" pitchFamily="34" charset="0"/>
                <a:cs typeface="Arial"/>
              </a:rPr>
              <a:t>deze groepen</a:t>
            </a:r>
            <a:r>
              <a:rPr lang="nl-NL" sz="1200" dirty="0">
                <a:latin typeface="Arial"/>
                <a:ea typeface="Calibri" pitchFamily="34" charset="0"/>
                <a:cs typeface="Arial"/>
              </a:rPr>
              <a:t> </a:t>
            </a:r>
            <a:r>
              <a:rPr kumimoji="0" lang="nl-NL" sz="1200" b="0" i="0" u="none" strike="noStrike" kern="1200" cap="none" spc="0" normalizeH="0" baseline="0" noProof="0" dirty="0">
                <a:ln>
                  <a:noFill/>
                </a:ln>
                <a:effectLst/>
                <a:uLnTx/>
                <a:uFillTx/>
                <a:latin typeface="Arial"/>
                <a:ea typeface="Calibri" pitchFamily="34" charset="0"/>
                <a:cs typeface="Arial"/>
              </a:rPr>
              <a:t> betrekken en </a:t>
            </a:r>
            <a:r>
              <a:rPr lang="nl-NL" sz="1200" dirty="0">
                <a:latin typeface="Arial"/>
                <a:ea typeface="Calibri" pitchFamily="34" charset="0"/>
                <a:cs typeface="Arial"/>
              </a:rPr>
              <a:t>werk die uit in voorbeelden, bv. Een tekst voor </a:t>
            </a:r>
            <a:r>
              <a:rPr lang="nl-NL" sz="1200" dirty="0" err="1">
                <a:latin typeface="Arial"/>
                <a:ea typeface="Calibri" pitchFamily="34" charset="0"/>
                <a:cs typeface="Arial"/>
              </a:rPr>
              <a:t>socials</a:t>
            </a:r>
            <a:r>
              <a:rPr lang="nl-NL" sz="1200" dirty="0">
                <a:latin typeface="Arial"/>
                <a:ea typeface="Calibri" pitchFamily="34" charset="0"/>
                <a:cs typeface="Arial"/>
              </a:rPr>
              <a:t>, activiteit etc. </a:t>
            </a:r>
            <a:endParaRPr lang="nl-NL" sz="1200" b="0" i="0" u="none" strike="noStrike" kern="1200" cap="none" spc="0" normalizeH="0" baseline="0" noProof="0" dirty="0">
              <a:ln>
                <a:noFill/>
              </a:ln>
              <a:effectLst/>
              <a:uLnTx/>
              <a:uFillTx/>
              <a:latin typeface="Arial" charset="0"/>
              <a:ea typeface="Calibri" pitchFamily="34" charset="0"/>
              <a:cs typeface="Arial" charset="0"/>
            </a:endParaRP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Maak een plan van aanpak </a:t>
            </a:r>
            <a:r>
              <a:rPr lang="nl-NL" sz="1200" dirty="0">
                <a:latin typeface="Arial"/>
                <a:ea typeface="Calibri" pitchFamily="34" charset="0"/>
                <a:cs typeface="Arial"/>
              </a:rPr>
              <a:t>voor de </a:t>
            </a:r>
            <a:r>
              <a:rPr lang="nl-NL" sz="1200">
                <a:latin typeface="Arial"/>
                <a:ea typeface="Calibri" pitchFamily="34" charset="0"/>
                <a:cs typeface="Arial"/>
              </a:rPr>
              <a:t>opdrachtgever </a:t>
            </a:r>
            <a:r>
              <a:rPr kumimoji="0" lang="nl-NL" sz="1200" b="0" i="0" u="none" strike="noStrike" kern="1200" cap="none" spc="0" normalizeH="0" baseline="0" noProof="0">
                <a:ln>
                  <a:noFill/>
                </a:ln>
                <a:effectLst/>
                <a:uLnTx/>
                <a:uFillTx/>
                <a:latin typeface="Arial"/>
                <a:ea typeface="Calibri" pitchFamily="34" charset="0"/>
                <a:cs typeface="Arial"/>
              </a:rPr>
              <a:t>inclusief </a:t>
            </a:r>
            <a:r>
              <a:rPr kumimoji="0" lang="nl-NL" sz="1200" b="0" i="0" u="none" strike="noStrike" kern="1200" cap="none" spc="0" normalizeH="0" baseline="0" noProof="0" dirty="0">
                <a:ln>
                  <a:noFill/>
                </a:ln>
                <a:effectLst/>
                <a:uLnTx/>
                <a:uFillTx/>
                <a:latin typeface="Arial"/>
                <a:ea typeface="Calibri" pitchFamily="34" charset="0"/>
                <a:cs typeface="Arial"/>
              </a:rPr>
              <a:t>alle voorbereidingen, communicatie, begroting en een planning</a:t>
            </a:r>
            <a:r>
              <a:rPr lang="nl-NL" sz="1200" dirty="0">
                <a:latin typeface="Arial"/>
                <a:ea typeface="Calibri" pitchFamily="34" charset="0"/>
                <a:cs typeface="Arial"/>
              </a:rPr>
              <a:t> specifiek voor deze doelgroepen.</a:t>
            </a:r>
            <a:endParaRPr lang="nl-NL" sz="1200" b="0" i="0" u="none" strike="noStrike" kern="1200" cap="none" spc="0" normalizeH="0" baseline="0" noProof="0" dirty="0">
              <a:ln>
                <a:noFill/>
              </a:ln>
              <a:effectLst/>
              <a:uLnTx/>
              <a:uFillTx/>
              <a:latin typeface="Arial"/>
              <a:ea typeface="Calibri" pitchFamily="34" charset="0"/>
              <a:cs typeface="Arial"/>
            </a:endParaRPr>
          </a:p>
        </p:txBody>
      </p:sp>
      <p:sp>
        <p:nvSpPr>
          <p:cNvPr id="8" name="Text Box 14"/>
          <p:cNvSpPr txBox="1">
            <a:spLocks noChangeArrowheads="1"/>
          </p:cNvSpPr>
          <p:nvPr/>
        </p:nvSpPr>
        <p:spPr bwMode="auto">
          <a:xfrm>
            <a:off x="7213612" y="4290638"/>
            <a:ext cx="3803811" cy="664797"/>
          </a:xfrm>
          <a:prstGeom prst="rect">
            <a:avLst/>
          </a:prstGeom>
          <a:noFill/>
          <a:ln w="9525">
            <a:solidFill>
              <a:schemeClr val="tx1"/>
            </a:solidFill>
            <a:miter lim="800000"/>
            <a:headEnd/>
            <a:tailEnd/>
          </a:ln>
          <a:effectLst/>
        </p:spPr>
        <p:txBody>
          <a:bodyPr wrap="square" anchor="t">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srgbClr val="4F81BD"/>
                </a:solidFill>
                <a:effectLst/>
                <a:uLnTx/>
                <a:uFillTx/>
                <a:latin typeface="Arial" charset="0"/>
                <a:ea typeface="ＭＳ Ｐゴシック" pitchFamily="36" charset="-128"/>
                <a:cs typeface="+mn-cs"/>
              </a:rPr>
              <a:t>Bronnen</a:t>
            </a:r>
          </a:p>
          <a:p>
            <a:pPr marL="175895" indent="-175895" defTabSz="457200">
              <a:lnSpc>
                <a:spcPct val="80000"/>
              </a:lnSpc>
              <a:spcBef>
                <a:spcPct val="50000"/>
              </a:spcBef>
              <a:buFontTx/>
              <a:buChar char="•"/>
              <a:tabLst>
                <a:tab pos="176213" algn="l"/>
                <a:tab pos="1163638" algn="l"/>
              </a:tabLst>
              <a:defRPr/>
            </a:pPr>
            <a:r>
              <a:rPr kumimoji="0" lang="nl-NL" sz="1200" b="0" i="0" u="none" strike="noStrike" kern="1200" cap="none" spc="0" normalizeH="0" baseline="0" noProof="0" dirty="0">
                <a:ln>
                  <a:noFill/>
                </a:ln>
                <a:effectLst/>
                <a:uLnTx/>
                <a:uFillTx/>
                <a:latin typeface="Arial"/>
                <a:ea typeface="ＭＳ Ｐゴシック"/>
                <a:cs typeface="Arial"/>
              </a:rPr>
              <a:t>Probeer zelf goede </a:t>
            </a:r>
            <a:r>
              <a:rPr lang="nl-NL" sz="1200" dirty="0">
                <a:latin typeface="Arial"/>
                <a:ea typeface="ＭＳ Ｐゴシック"/>
                <a:cs typeface="Arial"/>
              </a:rPr>
              <a:t>&amp; passende bronnen</a:t>
            </a:r>
            <a:r>
              <a:rPr kumimoji="0" lang="nl-NL" sz="1200" b="0" i="0" u="none" strike="noStrike" kern="1200" cap="none" spc="0" normalizeH="0" baseline="0" noProof="0" dirty="0">
                <a:ln>
                  <a:noFill/>
                </a:ln>
                <a:effectLst/>
                <a:uLnTx/>
                <a:uFillTx/>
                <a:latin typeface="Arial"/>
                <a:ea typeface="ＭＳ Ｐゴシック"/>
                <a:cs typeface="Arial"/>
              </a:rPr>
              <a:t> te vinden en vermeld die ook in je communicatieplan!</a:t>
            </a:r>
            <a:endParaRPr lang="nl-NL" sz="1200" b="0" i="0" u="none" strike="noStrike" kern="1200" cap="none" spc="0" normalizeH="0" baseline="0" noProof="0" dirty="0">
              <a:ln>
                <a:noFill/>
              </a:ln>
              <a:effectLst/>
              <a:uLnTx/>
              <a:uFillTx/>
              <a:latin typeface="Arial"/>
              <a:ea typeface="ＭＳ Ｐゴシック"/>
              <a:cs typeface="Arial"/>
            </a:endParaRPr>
          </a:p>
        </p:txBody>
      </p:sp>
      <p:sp>
        <p:nvSpPr>
          <p:cNvPr id="11" name="Text Box 14"/>
          <p:cNvSpPr txBox="1">
            <a:spLocks noChangeArrowheads="1"/>
          </p:cNvSpPr>
          <p:nvPr/>
        </p:nvSpPr>
        <p:spPr bwMode="auto">
          <a:xfrm>
            <a:off x="7143231" y="2764227"/>
            <a:ext cx="3803856" cy="99719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srgbClr val="4F81BD"/>
                </a:solidFill>
                <a:effectLst/>
                <a:uLnTx/>
                <a:uFillTx/>
                <a:latin typeface="Arial" panose="020B0604020202020204" pitchFamily="34" charset="0"/>
                <a:ea typeface="ＭＳ Ｐゴシック" pitchFamily="36" charset="-128"/>
                <a:cs typeface="Arial" panose="020B0604020202020204" pitchFamily="34" charset="0"/>
              </a:rPr>
              <a:t>Bijeenkomsten &amp; Tijd</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rPr>
              <a:t>IBS en Expertlessen in periode 3 </a:t>
            </a:r>
          </a:p>
          <a:p>
            <a:pPr marL="171450" marR="0" lvl="0" indent="-171450" algn="l" defTabSz="457200" rtl="0" eaLnBrk="1" fontAlgn="auto" latinLnBrk="0" hangingPunct="1">
              <a:lnSpc>
                <a:spcPct val="80000"/>
              </a:lnSpc>
              <a:spcBef>
                <a:spcPct val="50000"/>
              </a:spcBef>
              <a:spcAft>
                <a:spcPts val="0"/>
              </a:spcAft>
              <a:buClrTx/>
              <a:buSzTx/>
              <a:buFont typeface="Arial" panose="020B0604020202020204" pitchFamily="34" charset="0"/>
              <a:buChar char="•"/>
              <a:tabLst>
                <a:tab pos="176213" algn="l"/>
                <a:tab pos="1163638" algn="l"/>
              </a:tabLst>
              <a:defRPr/>
            </a:pPr>
            <a:r>
              <a:rPr lang="nl-NL" sz="1200" dirty="0">
                <a:solidFill>
                  <a:srgbClr val="000000"/>
                </a:solidFill>
                <a:latin typeface="Arial" panose="020B0604020202020204" pitchFamily="34" charset="0"/>
                <a:cs typeface="Arial" panose="020B0604020202020204" pitchFamily="34" charset="0"/>
              </a:rPr>
              <a:t>Deadline =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20 maart 2022 </a:t>
            </a:r>
          </a:p>
          <a:p>
            <a:pPr marL="171450" marR="0" lvl="0" indent="-171450" algn="l" defTabSz="457200" rtl="0" eaLnBrk="1" fontAlgn="auto" latinLnBrk="0" hangingPunct="1">
              <a:lnSpc>
                <a:spcPct val="80000"/>
              </a:lnSpc>
              <a:spcBef>
                <a:spcPct val="50000"/>
              </a:spcBef>
              <a:spcAft>
                <a:spcPts val="0"/>
              </a:spcAft>
              <a:buClrTx/>
              <a:buSzTx/>
              <a:buFont typeface="Arial" panose="020B0604020202020204" pitchFamily="34" charset="0"/>
              <a:buChar char="•"/>
              <a:tabLst>
                <a:tab pos="176213" algn="l"/>
                <a:tab pos="1163638" algn="l"/>
              </a:tabLst>
              <a:defRPr/>
            </a:pPr>
            <a:r>
              <a:rPr lang="nl-NL" sz="1200" dirty="0">
                <a:solidFill>
                  <a:srgbClr val="000000"/>
                </a:solidFill>
                <a:latin typeface="Arial" panose="020B0604020202020204" pitchFamily="34" charset="0"/>
                <a:cs typeface="Arial" panose="020B0604020202020204" pitchFamily="34" charset="0"/>
              </a:rPr>
              <a:t>Feedbackfriends 28 maart 2022</a:t>
            </a:r>
            <a:endPar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endParaRPr>
          </a:p>
        </p:txBody>
      </p:sp>
      <p:pic>
        <p:nvPicPr>
          <p:cNvPr id="9" name="Afbeelding 8"/>
          <p:cNvPicPr>
            <a:picLocks noChangeAspect="1"/>
          </p:cNvPicPr>
          <p:nvPr/>
        </p:nvPicPr>
        <p:blipFill rotWithShape="1">
          <a:blip r:embed="rId3" cstate="print"/>
          <a:srcRect l="21805" r="10840"/>
          <a:stretch/>
        </p:blipFill>
        <p:spPr>
          <a:xfrm>
            <a:off x="1730965" y="1068838"/>
            <a:ext cx="299335" cy="412425"/>
          </a:xfrm>
          <a:prstGeom prst="rect">
            <a:avLst/>
          </a:prstGeom>
        </p:spPr>
      </p:pic>
      <p:pic>
        <p:nvPicPr>
          <p:cNvPr id="12" name="Afbeelding 11"/>
          <p:cNvPicPr>
            <a:picLocks noChangeAspect="1"/>
          </p:cNvPicPr>
          <p:nvPr/>
        </p:nvPicPr>
        <p:blipFill>
          <a:blip r:embed="rId4" cstate="print"/>
          <a:stretch>
            <a:fillRect/>
          </a:stretch>
        </p:blipFill>
        <p:spPr>
          <a:xfrm>
            <a:off x="1790186" y="1914119"/>
            <a:ext cx="263290" cy="321303"/>
          </a:xfrm>
          <a:prstGeom prst="rect">
            <a:avLst/>
          </a:prstGeom>
        </p:spPr>
      </p:pic>
      <p:pic>
        <p:nvPicPr>
          <p:cNvPr id="14" name="Afbeelding 13"/>
          <p:cNvPicPr>
            <a:picLocks noChangeAspect="1"/>
          </p:cNvPicPr>
          <p:nvPr/>
        </p:nvPicPr>
        <p:blipFill>
          <a:blip r:embed="rId5" cstate="print"/>
          <a:stretch>
            <a:fillRect/>
          </a:stretch>
        </p:blipFill>
        <p:spPr>
          <a:xfrm>
            <a:off x="1771701" y="3613666"/>
            <a:ext cx="266283" cy="416301"/>
          </a:xfrm>
          <a:prstGeom prst="rect">
            <a:avLst/>
          </a:prstGeom>
        </p:spPr>
      </p:pic>
      <p:pic>
        <p:nvPicPr>
          <p:cNvPr id="16" name="Afbeelding 15"/>
          <p:cNvPicPr>
            <a:picLocks noChangeAspect="1"/>
          </p:cNvPicPr>
          <p:nvPr/>
        </p:nvPicPr>
        <p:blipFill>
          <a:blip r:embed="rId6" cstate="print"/>
          <a:stretch>
            <a:fillRect/>
          </a:stretch>
        </p:blipFill>
        <p:spPr>
          <a:xfrm>
            <a:off x="6680151" y="1232872"/>
            <a:ext cx="385812" cy="263054"/>
          </a:xfrm>
          <a:prstGeom prst="rect">
            <a:avLst/>
          </a:prstGeom>
        </p:spPr>
      </p:pic>
      <p:pic>
        <p:nvPicPr>
          <p:cNvPr id="17" name="Afbeelding 16"/>
          <p:cNvPicPr>
            <a:picLocks noChangeAspect="1"/>
          </p:cNvPicPr>
          <p:nvPr/>
        </p:nvPicPr>
        <p:blipFill>
          <a:blip r:embed="rId7" cstate="print"/>
          <a:stretch>
            <a:fillRect/>
          </a:stretch>
        </p:blipFill>
        <p:spPr>
          <a:xfrm>
            <a:off x="6694444" y="4407979"/>
            <a:ext cx="299225" cy="290796"/>
          </a:xfrm>
          <a:prstGeom prst="rect">
            <a:avLst/>
          </a:prstGeom>
        </p:spPr>
      </p:pic>
      <p:pic>
        <p:nvPicPr>
          <p:cNvPr id="23" name="Afbeelding 22"/>
          <p:cNvPicPr>
            <a:picLocks noChangeAspect="1"/>
          </p:cNvPicPr>
          <p:nvPr/>
        </p:nvPicPr>
        <p:blipFill rotWithShape="1">
          <a:blip r:embed="rId8" cstate="print"/>
          <a:srcRect l="17050" t="33024" r="61669" b="30375"/>
          <a:stretch/>
        </p:blipFill>
        <p:spPr>
          <a:xfrm>
            <a:off x="6796573" y="2861524"/>
            <a:ext cx="269390" cy="260485"/>
          </a:xfrm>
          <a:prstGeom prst="rect">
            <a:avLst/>
          </a:prstGeom>
        </p:spPr>
      </p:pic>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37" t="8406" r="6749" b="10804"/>
          <a:stretch/>
        </p:blipFill>
        <p:spPr bwMode="auto">
          <a:xfrm>
            <a:off x="9721975" y="5365773"/>
            <a:ext cx="1295448" cy="131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a:extLst>
              <a:ext uri="{FF2B5EF4-FFF2-40B4-BE49-F238E27FC236}">
                <a16:creationId xmlns:a16="http://schemas.microsoft.com/office/drawing/2014/main" id="{C9205448-7275-4D70-BD2C-9601EC203767}"/>
              </a:ext>
            </a:extLst>
          </p:cNvPr>
          <p:cNvSpPr/>
          <p:nvPr/>
        </p:nvSpPr>
        <p:spPr>
          <a:xfrm>
            <a:off x="7851238" y="1010578"/>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hthoek 9">
            <a:extLst>
              <a:ext uri="{FF2B5EF4-FFF2-40B4-BE49-F238E27FC236}">
                <a16:creationId xmlns:a16="http://schemas.microsoft.com/office/drawing/2014/main" id="{9699695F-D735-449F-8D92-FD145EA9DCA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1E2B9C49-2FCF-44A3-98FB-4435C3074202}"/>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 </a:t>
            </a:r>
          </a:p>
        </p:txBody>
      </p:sp>
      <p:sp>
        <p:nvSpPr>
          <p:cNvPr id="19" name="Rechthoek 18">
            <a:extLst>
              <a:ext uri="{FF2B5EF4-FFF2-40B4-BE49-F238E27FC236}">
                <a16:creationId xmlns:a16="http://schemas.microsoft.com/office/drawing/2014/main" id="{609EE7B8-C439-4B9C-9C8F-D45345D8EF4F}"/>
              </a:ext>
            </a:extLst>
          </p:cNvPr>
          <p:cNvSpPr/>
          <p:nvPr/>
        </p:nvSpPr>
        <p:spPr>
          <a:xfrm>
            <a:off x="7143231" y="1108501"/>
            <a:ext cx="3874192" cy="646331"/>
          </a:xfrm>
          <a:prstGeom prst="rect">
            <a:avLst/>
          </a:prstGeom>
          <a:ln>
            <a:solidFill>
              <a:schemeClr val="tx1"/>
            </a:solidFill>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Samenwerken</a:t>
            </a:r>
            <a:r>
              <a:rPr kumimoji="0" lang="nl-NL"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a:t>
            </a:r>
            <a:r>
              <a:rPr lang="en-US" sz="1200" dirty="0" err="1">
                <a:solidFill>
                  <a:srgbClr val="000000"/>
                </a:solidFill>
                <a:latin typeface="Arial" panose="020B0604020202020204" pitchFamily="34" charset="0"/>
                <a:cs typeface="Arial" panose="020B0604020202020204" pitchFamily="34" charset="0"/>
              </a:rPr>
              <a:t>Dit</a:t>
            </a:r>
            <a:r>
              <a:rPr lang="en-US" sz="1200" dirty="0">
                <a:solidFill>
                  <a:srgbClr val="000000"/>
                </a:solidFill>
                <a:latin typeface="Arial" panose="020B0604020202020204" pitchFamily="34" charset="0"/>
                <a:cs typeface="Arial" panose="020B0604020202020204" pitchFamily="34" charset="0"/>
              </a:rPr>
              <a:t> product </a:t>
            </a:r>
            <a:r>
              <a:rPr lang="en-US" sz="1200" dirty="0" err="1">
                <a:solidFill>
                  <a:srgbClr val="000000"/>
                </a:solidFill>
                <a:latin typeface="Arial" panose="020B0604020202020204" pitchFamily="34" charset="0"/>
                <a:cs typeface="Arial" panose="020B0604020202020204" pitchFamily="34" charset="0"/>
              </a:rPr>
              <a:t>maak</a:t>
            </a:r>
            <a:r>
              <a:rPr lang="en-US" sz="1200" dirty="0">
                <a:solidFill>
                  <a:srgbClr val="000000"/>
                </a:solidFill>
                <a:latin typeface="Arial" panose="020B0604020202020204" pitchFamily="34" charset="0"/>
                <a:cs typeface="Arial" panose="020B0604020202020204" pitchFamily="34" charset="0"/>
              </a:rPr>
              <a:t> je </a:t>
            </a:r>
            <a:r>
              <a:rPr lang="en-US" sz="1200" dirty="0" err="1">
                <a:solidFill>
                  <a:srgbClr val="000000"/>
                </a:solidFill>
                <a:latin typeface="Arial" panose="020B0604020202020204" pitchFamily="34" charset="0"/>
                <a:cs typeface="Arial" panose="020B0604020202020204" pitchFamily="34" charset="0"/>
              </a:rPr>
              <a:t>individueel</a:t>
            </a:r>
            <a:r>
              <a:rPr lang="en-US" sz="1200" dirty="0">
                <a:solidFill>
                  <a:srgbClr val="000000"/>
                </a:solidFill>
                <a:latin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939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F0E3BF0-083C-4494-B846-0562143A60DC}"/>
              </a:ext>
            </a:extLst>
          </p:cNvPr>
          <p:cNvSpPr txBox="1"/>
          <p:nvPr/>
        </p:nvSpPr>
        <p:spPr>
          <a:xfrm>
            <a:off x="1066799" y="2413337"/>
            <a:ext cx="10277475" cy="3139321"/>
          </a:xfrm>
          <a:prstGeom prst="rect">
            <a:avLst/>
          </a:prstGeom>
          <a:noFill/>
        </p:spPr>
        <p:txBody>
          <a:bodyPr wrap="square">
            <a:spAutoFit/>
          </a:bodyPr>
          <a:lstStyle/>
          <a:p>
            <a:r>
              <a:rPr lang="nl-NL" b="0" i="0" dirty="0">
                <a:solidFill>
                  <a:srgbClr val="000000"/>
                </a:solidFill>
                <a:effectLst/>
                <a:latin typeface="arial" panose="020B0604020202020204" pitchFamily="34" charset="0"/>
              </a:rPr>
              <a:t>De fysieke structuur van een wijk omvat veel.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Het gaat over de bebouwde omgeving, de openbare ruimte, de infrastructuur, woningvoorraad en het groen en water. De fysieke opbouw van een wijk zegt veel. Het type woningen zorgt voor een bepaalde bevolkingssamenstelling.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Veel uitnodigende en attractieve groenstroken, pleintjes en parken stimuleren sociale cohesie en bieden een positieve uitstraling.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Donkere paden en vervelende hoeken belemmeren de sociale controle. Kortom, de fysieke structuur van een wijk heeft invloed op allerlei thema’s die van belang zijn voor de leefbaarheid.</a:t>
            </a:r>
            <a:endParaRPr lang="nl-NL" dirty="0"/>
          </a:p>
        </p:txBody>
      </p:sp>
      <p:sp>
        <p:nvSpPr>
          <p:cNvPr id="4" name="Tekstvak 3">
            <a:extLst>
              <a:ext uri="{FF2B5EF4-FFF2-40B4-BE49-F238E27FC236}">
                <a16:creationId xmlns:a16="http://schemas.microsoft.com/office/drawing/2014/main" id="{F9B66713-70DB-41BD-9DBD-49F2E3701833}"/>
              </a:ext>
            </a:extLst>
          </p:cNvPr>
          <p:cNvSpPr txBox="1"/>
          <p:nvPr/>
        </p:nvSpPr>
        <p:spPr>
          <a:xfrm>
            <a:off x="1057275" y="847725"/>
            <a:ext cx="9915525" cy="1077218"/>
          </a:xfrm>
          <a:prstGeom prst="rect">
            <a:avLst/>
          </a:prstGeom>
          <a:solidFill>
            <a:schemeClr val="accent2"/>
          </a:solidFill>
        </p:spPr>
        <p:txBody>
          <a:bodyPr wrap="square" rtlCol="0">
            <a:spAutoFit/>
          </a:bodyPr>
          <a:lstStyle/>
          <a:p>
            <a:r>
              <a:rPr lang="nl-NL" sz="3200" dirty="0"/>
              <a:t>Terug naar de aanpak van je eigen fysieke leefomgeving! </a:t>
            </a:r>
          </a:p>
        </p:txBody>
      </p:sp>
    </p:spTree>
    <p:extLst>
      <p:ext uri="{BB962C8B-B14F-4D97-AF65-F5344CB8AC3E}">
        <p14:creationId xmlns:p14="http://schemas.microsoft.com/office/powerpoint/2010/main" val="61033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E726F1-7348-4AE3-9ECC-5170904196FA}"/>
              </a:ext>
            </a:extLst>
          </p:cNvPr>
          <p:cNvSpPr txBox="1"/>
          <p:nvPr/>
        </p:nvSpPr>
        <p:spPr>
          <a:xfrm>
            <a:off x="1057275" y="847725"/>
            <a:ext cx="9915525" cy="584775"/>
          </a:xfrm>
          <a:prstGeom prst="rect">
            <a:avLst/>
          </a:prstGeom>
          <a:solidFill>
            <a:schemeClr val="accent2"/>
          </a:solidFill>
        </p:spPr>
        <p:txBody>
          <a:bodyPr wrap="square" rtlCol="0">
            <a:spAutoFit/>
          </a:bodyPr>
          <a:lstStyle/>
          <a:p>
            <a:r>
              <a:rPr lang="nl-NL" sz="3200" dirty="0"/>
              <a:t>Opdracht</a:t>
            </a:r>
          </a:p>
        </p:txBody>
      </p:sp>
      <p:sp>
        <p:nvSpPr>
          <p:cNvPr id="3" name="Tekstvak 2">
            <a:extLst>
              <a:ext uri="{FF2B5EF4-FFF2-40B4-BE49-F238E27FC236}">
                <a16:creationId xmlns:a16="http://schemas.microsoft.com/office/drawing/2014/main" id="{89AAF580-5376-42E1-B933-DAB4FDD2D8CA}"/>
              </a:ext>
            </a:extLst>
          </p:cNvPr>
          <p:cNvSpPr txBox="1"/>
          <p:nvPr/>
        </p:nvSpPr>
        <p:spPr>
          <a:xfrm>
            <a:off x="1057274" y="2000250"/>
            <a:ext cx="9915525" cy="3970318"/>
          </a:xfrm>
          <a:prstGeom prst="rect">
            <a:avLst/>
          </a:prstGeom>
          <a:noFill/>
        </p:spPr>
        <p:txBody>
          <a:bodyPr wrap="square" rtlCol="0">
            <a:spAutoFit/>
          </a:bodyPr>
          <a:lstStyle/>
          <a:p>
            <a:pPr marL="342900" indent="-342900">
              <a:buAutoNum type="arabicPeriod"/>
            </a:pPr>
            <a:r>
              <a:rPr lang="nl-NL" b="1" dirty="0"/>
              <a:t>Denk na over een passende opdracht om tijdens de komende lessen als jouw ’casus’ te dienen: wat zou er  in jouw wijk/dorp verbeterd kunnen worden op het gebied van de fysieke leefbaarheid. </a:t>
            </a:r>
          </a:p>
          <a:p>
            <a:pPr marL="342900" indent="-342900">
              <a:buAutoNum type="arabicPeriod"/>
            </a:pPr>
            <a:endParaRPr lang="nl-NL" b="1" dirty="0"/>
          </a:p>
          <a:p>
            <a:pPr marL="342900" indent="-342900">
              <a:buAutoNum type="arabicPeriod"/>
            </a:pPr>
            <a:r>
              <a:rPr lang="nl-NL" b="1" dirty="0"/>
              <a:t>Beschrijf de situatie vóór de volgende les en een aantal foto's of een filmpje van het gebied / probleem is ook handig. </a:t>
            </a:r>
          </a:p>
          <a:p>
            <a:pPr marL="342900" indent="-342900">
              <a:buAutoNum type="arabicPeriod"/>
            </a:pPr>
            <a:endParaRPr lang="nl-NL" dirty="0"/>
          </a:p>
          <a:p>
            <a:pPr marL="342900" indent="-342900">
              <a:buAutoNum type="arabicPeriod"/>
            </a:pPr>
            <a:r>
              <a:rPr lang="nl-NL" dirty="0"/>
              <a:t>In deze les hoor je meer over een gebiedsinventarisatie, wijkschouw en andere bronnen om je casus te analyseren. </a:t>
            </a:r>
          </a:p>
          <a:p>
            <a:pPr marL="342900" indent="-342900">
              <a:buAutoNum type="arabicPeriod"/>
            </a:pPr>
            <a:endParaRPr lang="nl-NL" dirty="0"/>
          </a:p>
          <a:p>
            <a:pPr marL="342900" indent="-342900">
              <a:buAutoNum type="arabicPeriod"/>
            </a:pPr>
            <a:r>
              <a:rPr lang="nl-NL" dirty="0"/>
              <a:t>Denk klein &amp; realistisch en ja, zou super zijn als je je casus ook echt kan gaan uitvoeren! </a:t>
            </a:r>
          </a:p>
          <a:p>
            <a:pPr marL="342900" indent="-342900">
              <a:buAutoNum type="arabicPeriod"/>
            </a:pPr>
            <a:endParaRPr lang="nl-NL" dirty="0"/>
          </a:p>
          <a:p>
            <a:pPr marL="342900" indent="-342900">
              <a:buAutoNum type="arabicPeriod"/>
            </a:pPr>
            <a:r>
              <a:rPr lang="nl-NL" dirty="0"/>
              <a:t>De lessen erna koppelen we de thema’s aan je eigen casus, zo wordt het praktischer. </a:t>
            </a:r>
          </a:p>
          <a:p>
            <a:pPr marL="342900" indent="-342900">
              <a:buAutoNum type="arabicPeriod"/>
            </a:pPr>
            <a:endParaRPr lang="nl-NL" dirty="0"/>
          </a:p>
        </p:txBody>
      </p:sp>
    </p:spTree>
    <p:extLst>
      <p:ext uri="{BB962C8B-B14F-4D97-AF65-F5344CB8AC3E}">
        <p14:creationId xmlns:p14="http://schemas.microsoft.com/office/powerpoint/2010/main" val="355447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21ED6-07F9-4D0D-916C-C3C73D752927}"/>
              </a:ext>
            </a:extLst>
          </p:cNvPr>
          <p:cNvSpPr>
            <a:spLocks noGrp="1"/>
          </p:cNvSpPr>
          <p:nvPr>
            <p:ph type="title"/>
          </p:nvPr>
        </p:nvSpPr>
        <p:spPr>
          <a:xfrm>
            <a:off x="944218" y="842204"/>
            <a:ext cx="10515600" cy="1325563"/>
          </a:xfrm>
        </p:spPr>
        <p:txBody>
          <a:bodyPr/>
          <a:lstStyle/>
          <a:p>
            <a:r>
              <a:rPr lang="nl-NL" dirty="0"/>
              <a:t>4 Methoden om de fysieke leefomgeving te meten:</a:t>
            </a:r>
          </a:p>
        </p:txBody>
      </p:sp>
      <p:sp>
        <p:nvSpPr>
          <p:cNvPr id="4" name="Tekstvak 3">
            <a:extLst>
              <a:ext uri="{FF2B5EF4-FFF2-40B4-BE49-F238E27FC236}">
                <a16:creationId xmlns:a16="http://schemas.microsoft.com/office/drawing/2014/main" id="{BE6DA74D-47CF-4B07-B67E-70CDF30C4597}"/>
              </a:ext>
            </a:extLst>
          </p:cNvPr>
          <p:cNvSpPr txBox="1"/>
          <p:nvPr/>
        </p:nvSpPr>
        <p:spPr>
          <a:xfrm>
            <a:off x="972378" y="2751891"/>
            <a:ext cx="10247243" cy="1354217"/>
          </a:xfrm>
          <a:prstGeom prst="rect">
            <a:avLst/>
          </a:prstGeom>
          <a:noFill/>
        </p:spPr>
        <p:txBody>
          <a:bodyPr wrap="square">
            <a:spAutoFit/>
          </a:bodyPr>
          <a:lstStyle/>
          <a:p>
            <a:r>
              <a:rPr lang="nl-NL" sz="2800" b="1" dirty="0"/>
              <a:t>1. Gebiedsinventarisatie</a:t>
            </a:r>
          </a:p>
          <a:p>
            <a:r>
              <a:rPr lang="nl-NL" dirty="0"/>
              <a:t>Meestal van de milieuaspecten (geur, stof, geluid en gevaar), maar ook soms de gebiedsinventarisatie cultuurhistorische waarden, ten behoeve van het te vernieuwen bestemmingsplan. Ook de landschapswaarde via een gebiedsinventarisatie vastgelegd of</a:t>
            </a:r>
          </a:p>
        </p:txBody>
      </p:sp>
      <p:sp>
        <p:nvSpPr>
          <p:cNvPr id="6" name="Tekstvak 5">
            <a:extLst>
              <a:ext uri="{FF2B5EF4-FFF2-40B4-BE49-F238E27FC236}">
                <a16:creationId xmlns:a16="http://schemas.microsoft.com/office/drawing/2014/main" id="{CB7E5170-E499-4030-B2C3-4E0208403C10}"/>
              </a:ext>
            </a:extLst>
          </p:cNvPr>
          <p:cNvSpPr txBox="1"/>
          <p:nvPr/>
        </p:nvSpPr>
        <p:spPr>
          <a:xfrm>
            <a:off x="944218" y="4306307"/>
            <a:ext cx="10667173" cy="2185214"/>
          </a:xfrm>
          <a:prstGeom prst="rect">
            <a:avLst/>
          </a:prstGeom>
          <a:noFill/>
        </p:spPr>
        <p:txBody>
          <a:bodyPr wrap="square">
            <a:spAutoFit/>
          </a:bodyPr>
          <a:lstStyle/>
          <a:p>
            <a:r>
              <a:rPr lang="nl-NL" sz="2800" b="1" dirty="0"/>
              <a:t>2. Wijkschouw</a:t>
            </a:r>
          </a:p>
          <a:p>
            <a:r>
              <a:rPr lang="nl-NL" dirty="0"/>
              <a:t>Om te weten wat er onder bewoners leeft ten aanzien van de woon- en leefomgeving kan een digitale wijkschouw naast of in aanvulling op een fysieke wijkschouw uitkomst bieden. Focus van wijkschouw kan variëren. Bv. bij een schouw die gericht is op woninginbraak kijkt men bovendien naar kenmerken van de woning zelf en de kansen om een woning binnen te komen. Deelnemende bewoners worden zich meer bewust van risico’s en oplossingen. Bij een wijkschouw kunnen allerlei onderwerpen aan bod komen zoals de sociale samenhang, op stapel staande projecten, grote onderhoudsitems, verkeersveiligheid, etc.</a:t>
            </a:r>
          </a:p>
        </p:txBody>
      </p:sp>
      <p:sp>
        <p:nvSpPr>
          <p:cNvPr id="7" name="Explosie: 14 punten 6">
            <a:extLst>
              <a:ext uri="{FF2B5EF4-FFF2-40B4-BE49-F238E27FC236}">
                <a16:creationId xmlns:a16="http://schemas.microsoft.com/office/drawing/2014/main" id="{405EA41E-4F62-4B46-9E3B-23670625D9EA}"/>
              </a:ext>
            </a:extLst>
          </p:cNvPr>
          <p:cNvSpPr/>
          <p:nvPr/>
        </p:nvSpPr>
        <p:spPr>
          <a:xfrm>
            <a:off x="6553200" y="1397401"/>
            <a:ext cx="4800600" cy="1630017"/>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Waarom? </a:t>
            </a:r>
          </a:p>
        </p:txBody>
      </p:sp>
    </p:spTree>
    <p:extLst>
      <p:ext uri="{BB962C8B-B14F-4D97-AF65-F5344CB8AC3E}">
        <p14:creationId xmlns:p14="http://schemas.microsoft.com/office/powerpoint/2010/main" val="23154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8D6885B-DC97-4FC6-AAF0-D1BC54AA76BC}"/>
              </a:ext>
            </a:extLst>
          </p:cNvPr>
          <p:cNvSpPr txBox="1"/>
          <p:nvPr/>
        </p:nvSpPr>
        <p:spPr>
          <a:xfrm>
            <a:off x="884584" y="836692"/>
            <a:ext cx="10923104" cy="2185214"/>
          </a:xfrm>
          <a:prstGeom prst="rect">
            <a:avLst/>
          </a:prstGeom>
          <a:noFill/>
        </p:spPr>
        <p:txBody>
          <a:bodyPr wrap="square">
            <a:spAutoFit/>
          </a:bodyPr>
          <a:lstStyle/>
          <a:p>
            <a:endParaRPr lang="nl-NL" dirty="0"/>
          </a:p>
          <a:p>
            <a:r>
              <a:rPr lang="nl-NL" sz="2800" b="1" dirty="0"/>
              <a:t>3. Wijkmonitor</a:t>
            </a:r>
          </a:p>
          <a:p>
            <a:r>
              <a:rPr lang="nl-NL" dirty="0"/>
              <a:t>KIS presenteert een nieuwe website: www.KIS-wijkmonitor.nl. Dit is een update van de Buurtmonitor Integratie die voorheen vanuit het ministerie van SZW werd aangeboden. Op de website vind je cijfers van dit jaar en een tiental jaren terug. Over diversiteit, integratie en participatie aan de hand van een aantal indicatoren naar migratieachtergrond. </a:t>
            </a:r>
          </a:p>
          <a:p>
            <a:endParaRPr lang="nl-NL" dirty="0"/>
          </a:p>
        </p:txBody>
      </p:sp>
      <p:sp>
        <p:nvSpPr>
          <p:cNvPr id="5" name="Tekstvak 4">
            <a:extLst>
              <a:ext uri="{FF2B5EF4-FFF2-40B4-BE49-F238E27FC236}">
                <a16:creationId xmlns:a16="http://schemas.microsoft.com/office/drawing/2014/main" id="{2997452D-7A59-4D71-AF91-A08F805B1854}"/>
              </a:ext>
            </a:extLst>
          </p:cNvPr>
          <p:cNvSpPr txBox="1"/>
          <p:nvPr/>
        </p:nvSpPr>
        <p:spPr>
          <a:xfrm>
            <a:off x="884584" y="3269400"/>
            <a:ext cx="10823712" cy="1631216"/>
          </a:xfrm>
          <a:prstGeom prst="rect">
            <a:avLst/>
          </a:prstGeom>
          <a:noFill/>
        </p:spPr>
        <p:txBody>
          <a:bodyPr wrap="square">
            <a:spAutoFit/>
          </a:bodyPr>
          <a:lstStyle/>
          <a:p>
            <a:r>
              <a:rPr lang="nl-NL" sz="2800" b="1" dirty="0"/>
              <a:t>4. Lemon-onderzoek</a:t>
            </a:r>
          </a:p>
          <a:p>
            <a:r>
              <a:rPr lang="nl-NL" dirty="0"/>
              <a:t>Ruim 15.500 Tilburgers werkten mee aan het laatste Lemon-onderzoek naar leefbaarheid en veiligheid.  In de Leefbaarheidsmonitor (Lemon) geven bewoners gemiddeld een 7,4 als totaalcijfer voor hun buurt. &lt; &gt; de resultaten voor alle wijken en buurten in Tilburg staan op de website www.lemontilburg.nl. Het lemon-onderzoek is uitgevoerd in opdracht van de Tilburgse woningcorporaties TBV Wonen, </a:t>
            </a:r>
            <a:r>
              <a:rPr lang="nl-NL" dirty="0" err="1"/>
              <a:t>Tiwos</a:t>
            </a:r>
            <a:r>
              <a:rPr lang="nl-NL" dirty="0"/>
              <a:t>, </a:t>
            </a:r>
            <a:r>
              <a:rPr lang="nl-NL" dirty="0" err="1"/>
              <a:t>WonenBreburg</a:t>
            </a:r>
            <a:r>
              <a:rPr lang="nl-NL" dirty="0"/>
              <a:t> en de gemeente.</a:t>
            </a:r>
          </a:p>
        </p:txBody>
      </p:sp>
    </p:spTree>
    <p:extLst>
      <p:ext uri="{BB962C8B-B14F-4D97-AF65-F5344CB8AC3E}">
        <p14:creationId xmlns:p14="http://schemas.microsoft.com/office/powerpoint/2010/main" val="3331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2C127-E492-494E-B3EB-08A8480DAF51}"/>
              </a:ext>
            </a:extLst>
          </p:cNvPr>
          <p:cNvSpPr>
            <a:spLocks noGrp="1"/>
          </p:cNvSpPr>
          <p:nvPr>
            <p:ph type="title"/>
          </p:nvPr>
        </p:nvSpPr>
        <p:spPr>
          <a:solidFill>
            <a:schemeClr val="accent6"/>
          </a:solidFill>
        </p:spPr>
        <p:txBody>
          <a:bodyPr/>
          <a:lstStyle/>
          <a:p>
            <a:r>
              <a:rPr lang="nl-NL" dirty="0"/>
              <a:t>Opdracht a</a:t>
            </a:r>
          </a:p>
        </p:txBody>
      </p:sp>
      <p:sp>
        <p:nvSpPr>
          <p:cNvPr id="3" name="Tekstvak 2">
            <a:extLst>
              <a:ext uri="{FF2B5EF4-FFF2-40B4-BE49-F238E27FC236}">
                <a16:creationId xmlns:a16="http://schemas.microsoft.com/office/drawing/2014/main" id="{58D4E34F-ED12-494D-AC5C-46AD9003C678}"/>
              </a:ext>
            </a:extLst>
          </p:cNvPr>
          <p:cNvSpPr txBox="1"/>
          <p:nvPr/>
        </p:nvSpPr>
        <p:spPr>
          <a:xfrm>
            <a:off x="1000125" y="3090038"/>
            <a:ext cx="10382250" cy="523220"/>
          </a:xfrm>
          <a:prstGeom prst="rect">
            <a:avLst/>
          </a:prstGeom>
          <a:noFill/>
        </p:spPr>
        <p:txBody>
          <a:bodyPr wrap="square" rtlCol="0">
            <a:spAutoFit/>
          </a:bodyPr>
          <a:lstStyle/>
          <a:p>
            <a:r>
              <a:rPr lang="nl-NL" sz="2800" dirty="0">
                <a:solidFill>
                  <a:schemeClr val="accent2"/>
                </a:solidFill>
              </a:rPr>
              <a:t>Hoe kun je onderzoek doen naar de casus die je wil aanpakken? </a:t>
            </a:r>
          </a:p>
        </p:txBody>
      </p:sp>
      <p:sp>
        <p:nvSpPr>
          <p:cNvPr id="4" name="Tekstvak 3">
            <a:extLst>
              <a:ext uri="{FF2B5EF4-FFF2-40B4-BE49-F238E27FC236}">
                <a16:creationId xmlns:a16="http://schemas.microsoft.com/office/drawing/2014/main" id="{8F694C65-7AED-402C-B134-8A0AA2C02C06}"/>
              </a:ext>
            </a:extLst>
          </p:cNvPr>
          <p:cNvSpPr txBox="1"/>
          <p:nvPr/>
        </p:nvSpPr>
        <p:spPr>
          <a:xfrm>
            <a:off x="1038224" y="4097719"/>
            <a:ext cx="5981700" cy="523220"/>
          </a:xfrm>
          <a:prstGeom prst="rect">
            <a:avLst/>
          </a:prstGeom>
          <a:noFill/>
        </p:spPr>
        <p:txBody>
          <a:bodyPr wrap="square" rtlCol="0">
            <a:spAutoFit/>
          </a:bodyPr>
          <a:lstStyle/>
          <a:p>
            <a:r>
              <a:rPr lang="nl-NL" sz="2800" dirty="0">
                <a:solidFill>
                  <a:schemeClr val="accent6"/>
                </a:solidFill>
              </a:rPr>
              <a:t>Welke bronnen zijn bruikbaar? </a:t>
            </a:r>
          </a:p>
        </p:txBody>
      </p:sp>
      <p:sp>
        <p:nvSpPr>
          <p:cNvPr id="5" name="Tekstvak 4">
            <a:extLst>
              <a:ext uri="{FF2B5EF4-FFF2-40B4-BE49-F238E27FC236}">
                <a16:creationId xmlns:a16="http://schemas.microsoft.com/office/drawing/2014/main" id="{568DB055-691D-421C-BA24-9CA6A035E0EB}"/>
              </a:ext>
            </a:extLst>
          </p:cNvPr>
          <p:cNvSpPr txBox="1"/>
          <p:nvPr/>
        </p:nvSpPr>
        <p:spPr>
          <a:xfrm>
            <a:off x="1000125" y="5105400"/>
            <a:ext cx="10382250" cy="523220"/>
          </a:xfrm>
          <a:prstGeom prst="rect">
            <a:avLst/>
          </a:prstGeom>
          <a:noFill/>
        </p:spPr>
        <p:txBody>
          <a:bodyPr wrap="square" rtlCol="0">
            <a:spAutoFit/>
          </a:bodyPr>
          <a:lstStyle/>
          <a:p>
            <a:r>
              <a:rPr lang="nl-NL" sz="2800" dirty="0">
                <a:solidFill>
                  <a:schemeClr val="accent1"/>
                </a:solidFill>
              </a:rPr>
              <a:t>Hoe kun je via veldonderzoek de casus objectiever in beeld brengen? </a:t>
            </a:r>
          </a:p>
        </p:txBody>
      </p:sp>
      <p:sp>
        <p:nvSpPr>
          <p:cNvPr id="6" name="Tekstvak 5">
            <a:extLst>
              <a:ext uri="{FF2B5EF4-FFF2-40B4-BE49-F238E27FC236}">
                <a16:creationId xmlns:a16="http://schemas.microsoft.com/office/drawing/2014/main" id="{A56D0892-818E-4D54-AD96-0187314EFC28}"/>
              </a:ext>
            </a:extLst>
          </p:cNvPr>
          <p:cNvSpPr txBox="1"/>
          <p:nvPr/>
        </p:nvSpPr>
        <p:spPr>
          <a:xfrm>
            <a:off x="1038224" y="2098315"/>
            <a:ext cx="5153026" cy="584775"/>
          </a:xfrm>
          <a:prstGeom prst="rect">
            <a:avLst/>
          </a:prstGeom>
          <a:noFill/>
        </p:spPr>
        <p:txBody>
          <a:bodyPr wrap="square" rtlCol="0">
            <a:spAutoFit/>
          </a:bodyPr>
          <a:lstStyle/>
          <a:p>
            <a:r>
              <a:rPr lang="nl-NL" sz="3200" dirty="0"/>
              <a:t>Fysieke leefomgeving = focus </a:t>
            </a:r>
          </a:p>
        </p:txBody>
      </p:sp>
    </p:spTree>
    <p:extLst>
      <p:ext uri="{BB962C8B-B14F-4D97-AF65-F5344CB8AC3E}">
        <p14:creationId xmlns:p14="http://schemas.microsoft.com/office/powerpoint/2010/main" val="33459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AccentBoxVTI">
  <a:themeElements>
    <a:clrScheme name="AnalogousFromLightSeedLeftStep">
      <a:dk1>
        <a:srgbClr val="000000"/>
      </a:dk1>
      <a:lt1>
        <a:srgbClr val="FFFFFF"/>
      </a:lt1>
      <a:dk2>
        <a:srgbClr val="393620"/>
      </a:dk2>
      <a:lt2>
        <a:srgbClr val="E8E2E5"/>
      </a:lt2>
      <a:accent1>
        <a:srgbClr val="81AB94"/>
      </a:accent1>
      <a:accent2>
        <a:srgbClr val="76AD78"/>
      </a:accent2>
      <a:accent3>
        <a:srgbClr val="8FA880"/>
      </a:accent3>
      <a:accent4>
        <a:srgbClr val="9CA671"/>
      </a:accent4>
      <a:accent5>
        <a:srgbClr val="AAA180"/>
      </a:accent5>
      <a:accent6>
        <a:srgbClr val="BA947F"/>
      </a:accent6>
      <a:hlink>
        <a:srgbClr val="AE698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B6E57A-5753-4222-B00D-8195D2BC6E3D}"/>
</file>

<file path=customXml/itemProps2.xml><?xml version="1.0" encoding="utf-8"?>
<ds:datastoreItem xmlns:ds="http://schemas.openxmlformats.org/officeDocument/2006/customXml" ds:itemID="{644D11F5-6069-449F-AF66-03AD19B131B3}"/>
</file>

<file path=customXml/itemProps3.xml><?xml version="1.0" encoding="utf-8"?>
<ds:datastoreItem xmlns:ds="http://schemas.openxmlformats.org/officeDocument/2006/customXml" ds:itemID="{C1DADEF5-A6F7-4D4B-8689-FCF4A488E037}"/>
</file>

<file path=docProps/app.xml><?xml version="1.0" encoding="utf-8"?>
<Properties xmlns="http://schemas.openxmlformats.org/officeDocument/2006/extended-properties" xmlns:vt="http://schemas.openxmlformats.org/officeDocument/2006/docPropsVTypes">
  <TotalTime>28</TotalTime>
  <Words>1653</Words>
  <Application>Microsoft Office PowerPoint</Application>
  <PresentationFormat>Breedbeeld</PresentationFormat>
  <Paragraphs>151</Paragraphs>
  <Slides>17</Slides>
  <Notes>5</Notes>
  <HiddenSlides>0</HiddenSlides>
  <MMClips>0</MMClips>
  <ScaleCrop>false</ScaleCrop>
  <HeadingPairs>
    <vt:vector size="6" baseType="variant">
      <vt:variant>
        <vt:lpstr>Gebruikte lettertypen</vt:lpstr>
      </vt:variant>
      <vt:variant>
        <vt:i4>10</vt:i4>
      </vt:variant>
      <vt:variant>
        <vt:lpstr>Thema</vt:lpstr>
      </vt:variant>
      <vt:variant>
        <vt:i4>6</vt:i4>
      </vt:variant>
      <vt:variant>
        <vt:lpstr>Diatitels</vt:lpstr>
      </vt:variant>
      <vt:variant>
        <vt:i4>17</vt:i4>
      </vt:variant>
    </vt:vector>
  </HeadingPairs>
  <TitlesOfParts>
    <vt:vector size="33" baseType="lpstr">
      <vt:lpstr>Arial</vt:lpstr>
      <vt:lpstr>Arial</vt:lpstr>
      <vt:lpstr>Arial Black</vt:lpstr>
      <vt:lpstr>Avenir Next LT Pro</vt:lpstr>
      <vt:lpstr>Calibri</vt:lpstr>
      <vt:lpstr>Calibri Light</vt:lpstr>
      <vt:lpstr>futura-pt</vt:lpstr>
      <vt:lpstr>RijksoverheidSansText</vt:lpstr>
      <vt:lpstr>Times New Roman</vt:lpstr>
      <vt:lpstr>Wingdings</vt:lpstr>
      <vt:lpstr>Kantoorthema</vt:lpstr>
      <vt:lpstr>Office Theme</vt:lpstr>
      <vt:lpstr>AccentBoxVTI</vt:lpstr>
      <vt:lpstr>Kantoorthema</vt:lpstr>
      <vt:lpstr>Kantoorthema</vt:lpstr>
      <vt:lpstr>Yuverta</vt:lpstr>
      <vt:lpstr>Stad en wijk welkom terug! </vt:lpstr>
      <vt:lpstr>PowerPoint-presentatie</vt:lpstr>
      <vt:lpstr>PowerPoint-presentatie</vt:lpstr>
      <vt:lpstr>PowerPoint-presentatie</vt:lpstr>
      <vt:lpstr>PowerPoint-presentatie</vt:lpstr>
      <vt:lpstr>PowerPoint-presentatie</vt:lpstr>
      <vt:lpstr>4 Methoden om de fysieke leefomgeving te meten:</vt:lpstr>
      <vt:lpstr>PowerPoint-presentatie</vt:lpstr>
      <vt:lpstr>Opdracht a</vt:lpstr>
      <vt:lpstr>Bewonersparticipatie </vt:lpstr>
      <vt:lpstr>PowerPoint-presentatie</vt:lpstr>
      <vt:lpstr>PowerPoint-presentatie</vt:lpstr>
      <vt:lpstr>Opdracht b</vt:lpstr>
      <vt:lpstr>Participatiewaaier </vt:lpstr>
      <vt:lpstr>Leerlingen Newman</vt:lpstr>
      <vt:lpstr>Programma:</vt:lpstr>
      <vt:lpstr>Wie doet wat?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2022-03-06T12:15:02Z</dcterms:created>
  <dcterms:modified xsi:type="dcterms:W3CDTF">2022-03-06T12:43:13Z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